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5"/>
  </p:notesMasterIdLst>
  <p:sldIdLst>
    <p:sldId id="309" r:id="rId2"/>
    <p:sldId id="306" r:id="rId3"/>
    <p:sldId id="288" r:id="rId4"/>
    <p:sldId id="304" r:id="rId5"/>
    <p:sldId id="257" r:id="rId6"/>
    <p:sldId id="258" r:id="rId7"/>
    <p:sldId id="290" r:id="rId8"/>
    <p:sldId id="291" r:id="rId9"/>
    <p:sldId id="292" r:id="rId10"/>
    <p:sldId id="259" r:id="rId11"/>
    <p:sldId id="307" r:id="rId12"/>
    <p:sldId id="302" r:id="rId13"/>
    <p:sldId id="303" r:id="rId14"/>
    <p:sldId id="261" r:id="rId15"/>
    <p:sldId id="262" r:id="rId16"/>
    <p:sldId id="263" r:id="rId17"/>
    <p:sldId id="269" r:id="rId18"/>
    <p:sldId id="276" r:id="rId19"/>
    <p:sldId id="293" r:id="rId20"/>
    <p:sldId id="277" r:id="rId21"/>
    <p:sldId id="294" r:id="rId22"/>
    <p:sldId id="278" r:id="rId23"/>
    <p:sldId id="314" r:id="rId24"/>
    <p:sldId id="279" r:id="rId25"/>
    <p:sldId id="297" r:id="rId26"/>
    <p:sldId id="283" r:id="rId27"/>
    <p:sldId id="298" r:id="rId28"/>
    <p:sldId id="284" r:id="rId29"/>
    <p:sldId id="300" r:id="rId30"/>
    <p:sldId id="286" r:id="rId31"/>
    <p:sldId id="301" r:id="rId32"/>
    <p:sldId id="285" r:id="rId33"/>
    <p:sldId id="310" r:id="rId34"/>
    <p:sldId id="270" r:id="rId35"/>
    <p:sldId id="308" r:id="rId36"/>
    <p:sldId id="273" r:id="rId37"/>
    <p:sldId id="265" r:id="rId38"/>
    <p:sldId id="264" r:id="rId39"/>
    <p:sldId id="266" r:id="rId40"/>
    <p:sldId id="312" r:id="rId41"/>
    <p:sldId id="313" r:id="rId42"/>
    <p:sldId id="275" r:id="rId43"/>
    <p:sldId id="311" r:id="rId44"/>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90033"/>
    <a:srgbClr val="DA4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101C36-7D91-4FF8-8E4A-AB5D402A7903}">
  <a:tblStyle styleId="{69101C36-7D91-4FF8-8E4A-AB5D402A790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2B670FB-16F7-4CDC-8E73-0EBFC4639C03}"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D8F867D-193D-43F4-B995-01DAF9D61202}"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9ED"/>
          </a:solidFill>
        </a:fill>
      </a:tcStyle>
    </a:wholeTbl>
    <a:band1H>
      <a:tcTxStyle/>
      <a:tcStyle>
        <a:tcBdr/>
        <a:fill>
          <a:solidFill>
            <a:srgbClr val="CFCFD9"/>
          </a:solidFill>
        </a:fill>
      </a:tcStyle>
    </a:band1H>
    <a:band2H>
      <a:tcTxStyle/>
      <a:tcStyle>
        <a:tcBdr/>
      </a:tcStyle>
    </a:band2H>
    <a:band1V>
      <a:tcTxStyle/>
      <a:tcStyle>
        <a:tcBdr/>
        <a:fill>
          <a:solidFill>
            <a:srgbClr val="CFCFD9"/>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10" autoAdjust="0"/>
    <p:restoredTop sz="94660"/>
  </p:normalViewPr>
  <p:slideViewPr>
    <p:cSldViewPr snapToGrid="0">
      <p:cViewPr varScale="1">
        <p:scale>
          <a:sx n="86" d="100"/>
          <a:sy n="86" d="100"/>
        </p:scale>
        <p:origin x="1315"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DBE2A1-3C37-41D4-8DCA-2A40B464C40C}" type="doc">
      <dgm:prSet loTypeId="urn:microsoft.com/office/officeart/2005/8/layout/radial3" loCatId="relationship" qsTypeId="urn:microsoft.com/office/officeart/2005/8/quickstyle/3d2" qsCatId="3D" csTypeId="urn:microsoft.com/office/officeart/2005/8/colors/accent1_2" csCatId="accent1" phldr="1"/>
      <dgm:spPr/>
      <dgm:t>
        <a:bodyPr/>
        <a:lstStyle/>
        <a:p>
          <a:endParaRPr lang="nb-NO"/>
        </a:p>
      </dgm:t>
    </dgm:pt>
    <dgm:pt modelId="{C3FE5D0D-B8CE-4F59-8D41-26DA6291592B}">
      <dgm:prSet phldrT="[Tekst]" custT="1"/>
      <dgm:spPr/>
      <dgm:t>
        <a:bodyPr/>
        <a:lstStyle/>
        <a:p>
          <a:r>
            <a:rPr lang="nn-NO" sz="2000" noProof="0" dirty="0"/>
            <a:t>Prosjekt</a:t>
          </a:r>
        </a:p>
      </dgm:t>
    </dgm:pt>
    <dgm:pt modelId="{05735CF2-1FC4-4C10-80C6-C4EDE32EA831}" type="parTrans" cxnId="{B23D5148-D7AB-4F12-BE17-0E6F2D26BFC6}">
      <dgm:prSet/>
      <dgm:spPr/>
      <dgm:t>
        <a:bodyPr/>
        <a:lstStyle/>
        <a:p>
          <a:endParaRPr lang="nb-NO"/>
        </a:p>
      </dgm:t>
    </dgm:pt>
    <dgm:pt modelId="{75059921-D355-4894-BBF3-26E2A9056761}" type="sibTrans" cxnId="{B23D5148-D7AB-4F12-BE17-0E6F2D26BFC6}">
      <dgm:prSet/>
      <dgm:spPr/>
      <dgm:t>
        <a:bodyPr/>
        <a:lstStyle/>
        <a:p>
          <a:endParaRPr lang="nb-NO"/>
        </a:p>
      </dgm:t>
    </dgm:pt>
    <dgm:pt modelId="{989A93B7-6B7B-4A3D-ABA1-6C172C361B8C}">
      <dgm:prSet phldrT="[Tekst]" custT="1"/>
      <dgm:spPr/>
      <dgm:t>
        <a:bodyPr/>
        <a:lstStyle/>
        <a:p>
          <a:r>
            <a:rPr lang="nn-NO" sz="1000" b="1" noProof="0" dirty="0"/>
            <a:t>Mengd, rom og form</a:t>
          </a:r>
          <a:endParaRPr lang="nn-NO" sz="1000" noProof="0" dirty="0"/>
        </a:p>
      </dgm:t>
    </dgm:pt>
    <dgm:pt modelId="{5F674EF5-301E-4AEB-A8DF-BB7B5360D1FA}" type="parTrans" cxnId="{797F625D-B1E4-461E-A5FF-3B7C7AD3E50B}">
      <dgm:prSet/>
      <dgm:spPr/>
      <dgm:t>
        <a:bodyPr/>
        <a:lstStyle/>
        <a:p>
          <a:endParaRPr lang="nb-NO"/>
        </a:p>
      </dgm:t>
    </dgm:pt>
    <dgm:pt modelId="{D97DF621-BD23-4D7A-B0BC-56505A3E0EDD}" type="sibTrans" cxnId="{797F625D-B1E4-461E-A5FF-3B7C7AD3E50B}">
      <dgm:prSet/>
      <dgm:spPr/>
      <dgm:t>
        <a:bodyPr/>
        <a:lstStyle/>
        <a:p>
          <a:endParaRPr lang="nb-NO"/>
        </a:p>
      </dgm:t>
    </dgm:pt>
    <dgm:pt modelId="{8330464F-7DF8-4B42-9428-92D85AE0AC2E}">
      <dgm:prSet phldrT="[Tekst]" custT="1"/>
      <dgm:spPr/>
      <dgm:t>
        <a:bodyPr/>
        <a:lstStyle/>
        <a:p>
          <a:r>
            <a:rPr lang="nn-NO" sz="1000" b="1" noProof="0" dirty="0"/>
            <a:t>Etikk, religion og filosofi</a:t>
          </a:r>
          <a:endParaRPr lang="nn-NO" sz="1000" noProof="0" dirty="0"/>
        </a:p>
      </dgm:t>
    </dgm:pt>
    <dgm:pt modelId="{BB89B020-047B-4B9E-81BB-78720C87617B}" type="parTrans" cxnId="{73CBA27A-30D5-4B52-833C-32952138F42F}">
      <dgm:prSet/>
      <dgm:spPr/>
      <dgm:t>
        <a:bodyPr/>
        <a:lstStyle/>
        <a:p>
          <a:endParaRPr lang="nb-NO"/>
        </a:p>
      </dgm:t>
    </dgm:pt>
    <dgm:pt modelId="{F537C7F4-D07F-46D9-B881-2995F7C8355D}" type="sibTrans" cxnId="{73CBA27A-30D5-4B52-833C-32952138F42F}">
      <dgm:prSet/>
      <dgm:spPr/>
      <dgm:t>
        <a:bodyPr/>
        <a:lstStyle/>
        <a:p>
          <a:endParaRPr lang="nb-NO"/>
        </a:p>
      </dgm:t>
    </dgm:pt>
    <dgm:pt modelId="{61322CCF-1B49-44F8-8B23-C7401F5D85A2}">
      <dgm:prSet custT="1"/>
      <dgm:spPr/>
      <dgm:t>
        <a:bodyPr/>
        <a:lstStyle/>
        <a:p>
          <a:r>
            <a:rPr lang="nn-NO" sz="1000" b="1" noProof="0" dirty="0"/>
            <a:t>Kommunikasjon, språk og tekst</a:t>
          </a:r>
        </a:p>
      </dgm:t>
    </dgm:pt>
    <dgm:pt modelId="{7E51DFAD-A3BD-41B7-B997-2139809C8AA4}" type="parTrans" cxnId="{EECE76FA-A432-4EC2-94B9-8CFE545FF70C}">
      <dgm:prSet/>
      <dgm:spPr/>
      <dgm:t>
        <a:bodyPr/>
        <a:lstStyle/>
        <a:p>
          <a:endParaRPr lang="nb-NO"/>
        </a:p>
      </dgm:t>
    </dgm:pt>
    <dgm:pt modelId="{82DF814F-11F5-496E-B977-483CB13722B3}" type="sibTrans" cxnId="{EECE76FA-A432-4EC2-94B9-8CFE545FF70C}">
      <dgm:prSet/>
      <dgm:spPr/>
      <dgm:t>
        <a:bodyPr/>
        <a:lstStyle/>
        <a:p>
          <a:endParaRPr lang="nb-NO"/>
        </a:p>
      </dgm:t>
    </dgm:pt>
    <dgm:pt modelId="{A5BA5712-F4DF-46B5-9754-D840E273BA3F}">
      <dgm:prSet custT="1"/>
      <dgm:spPr/>
      <dgm:t>
        <a:bodyPr/>
        <a:lstStyle/>
        <a:p>
          <a:r>
            <a:rPr lang="nn-NO" sz="1000" b="1" noProof="0" dirty="0"/>
            <a:t>Kropp, rørsle, mat og helse</a:t>
          </a:r>
        </a:p>
      </dgm:t>
    </dgm:pt>
    <dgm:pt modelId="{FCB494F1-45CB-440E-A713-FF3B714247A3}" type="parTrans" cxnId="{6142420F-D91E-42AF-81CD-F16A73115675}">
      <dgm:prSet/>
      <dgm:spPr/>
      <dgm:t>
        <a:bodyPr/>
        <a:lstStyle/>
        <a:p>
          <a:endParaRPr lang="nb-NO"/>
        </a:p>
      </dgm:t>
    </dgm:pt>
    <dgm:pt modelId="{EF7F2A3C-201F-4193-9FAC-268F6D1765AB}" type="sibTrans" cxnId="{6142420F-D91E-42AF-81CD-F16A73115675}">
      <dgm:prSet/>
      <dgm:spPr/>
      <dgm:t>
        <a:bodyPr/>
        <a:lstStyle/>
        <a:p>
          <a:endParaRPr lang="nb-NO"/>
        </a:p>
      </dgm:t>
    </dgm:pt>
    <dgm:pt modelId="{D0B70815-55EC-4678-B313-A9B832B8A99E}">
      <dgm:prSet custT="1"/>
      <dgm:spPr/>
      <dgm:t>
        <a:bodyPr/>
        <a:lstStyle/>
        <a:p>
          <a:r>
            <a:rPr lang="nn-NO" sz="1000" b="1" noProof="0" dirty="0"/>
            <a:t>Kunst, kultur og kreativitet</a:t>
          </a:r>
        </a:p>
      </dgm:t>
    </dgm:pt>
    <dgm:pt modelId="{E3B85461-B6B4-4094-B21C-FF018E0C09C7}" type="parTrans" cxnId="{70904778-7FCC-4232-8A8C-EB267BFA8CE3}">
      <dgm:prSet/>
      <dgm:spPr/>
      <dgm:t>
        <a:bodyPr/>
        <a:lstStyle/>
        <a:p>
          <a:endParaRPr lang="nb-NO"/>
        </a:p>
      </dgm:t>
    </dgm:pt>
    <dgm:pt modelId="{87DF927D-7AA7-4A5E-958F-CB38961F6A9C}" type="sibTrans" cxnId="{70904778-7FCC-4232-8A8C-EB267BFA8CE3}">
      <dgm:prSet/>
      <dgm:spPr/>
      <dgm:t>
        <a:bodyPr/>
        <a:lstStyle/>
        <a:p>
          <a:endParaRPr lang="nb-NO"/>
        </a:p>
      </dgm:t>
    </dgm:pt>
    <dgm:pt modelId="{533C7B2D-B77D-41CF-9937-75393F9E27A5}">
      <dgm:prSet custT="1"/>
      <dgm:spPr/>
      <dgm:t>
        <a:bodyPr/>
        <a:lstStyle/>
        <a:p>
          <a:r>
            <a:rPr lang="nn-NO" sz="1000" b="1" noProof="0" dirty="0"/>
            <a:t>Natur, miljø og teknologi</a:t>
          </a:r>
        </a:p>
      </dgm:t>
    </dgm:pt>
    <dgm:pt modelId="{4584040B-E128-4774-A287-A737D312C14D}" type="parTrans" cxnId="{C31AE84E-A006-4510-95F9-261F7555D02D}">
      <dgm:prSet/>
      <dgm:spPr/>
      <dgm:t>
        <a:bodyPr/>
        <a:lstStyle/>
        <a:p>
          <a:endParaRPr lang="nb-NO"/>
        </a:p>
      </dgm:t>
    </dgm:pt>
    <dgm:pt modelId="{BCBA8678-F36C-43FC-B8F5-D54B22911747}" type="sibTrans" cxnId="{C31AE84E-A006-4510-95F9-261F7555D02D}">
      <dgm:prSet/>
      <dgm:spPr/>
      <dgm:t>
        <a:bodyPr/>
        <a:lstStyle/>
        <a:p>
          <a:endParaRPr lang="nb-NO"/>
        </a:p>
      </dgm:t>
    </dgm:pt>
    <dgm:pt modelId="{32D248AC-FF08-4DAB-87FD-706ECF089986}">
      <dgm:prSet custT="1"/>
      <dgm:spPr/>
      <dgm:t>
        <a:bodyPr/>
        <a:lstStyle/>
        <a:p>
          <a:r>
            <a:rPr lang="nn-NO" sz="1000" b="1" noProof="0" dirty="0"/>
            <a:t>Nærmiljø og samfunn</a:t>
          </a:r>
        </a:p>
      </dgm:t>
    </dgm:pt>
    <dgm:pt modelId="{068246E7-6DD6-45CA-9FC2-862103A001DC}" type="parTrans" cxnId="{D5BFC6C6-43EB-4F34-A51C-C19A8B931EAE}">
      <dgm:prSet/>
      <dgm:spPr/>
      <dgm:t>
        <a:bodyPr/>
        <a:lstStyle/>
        <a:p>
          <a:endParaRPr lang="nb-NO"/>
        </a:p>
      </dgm:t>
    </dgm:pt>
    <dgm:pt modelId="{1571A28E-3912-4C25-970E-3909545D733A}" type="sibTrans" cxnId="{D5BFC6C6-43EB-4F34-A51C-C19A8B931EAE}">
      <dgm:prSet/>
      <dgm:spPr/>
      <dgm:t>
        <a:bodyPr/>
        <a:lstStyle/>
        <a:p>
          <a:endParaRPr lang="nb-NO"/>
        </a:p>
      </dgm:t>
    </dgm:pt>
    <dgm:pt modelId="{BC9ACB5C-7A52-4694-9431-5D4A4BDCCB6F}" type="pres">
      <dgm:prSet presAssocID="{E1DBE2A1-3C37-41D4-8DCA-2A40B464C40C}" presName="composite" presStyleCnt="0">
        <dgm:presLayoutVars>
          <dgm:chMax val="1"/>
          <dgm:dir/>
          <dgm:resizeHandles val="exact"/>
        </dgm:presLayoutVars>
      </dgm:prSet>
      <dgm:spPr/>
    </dgm:pt>
    <dgm:pt modelId="{FCAB5EF5-485C-4DD9-8F3F-61DF08E6DD72}" type="pres">
      <dgm:prSet presAssocID="{E1DBE2A1-3C37-41D4-8DCA-2A40B464C40C}" presName="radial" presStyleCnt="0">
        <dgm:presLayoutVars>
          <dgm:animLvl val="ctr"/>
        </dgm:presLayoutVars>
      </dgm:prSet>
      <dgm:spPr/>
    </dgm:pt>
    <dgm:pt modelId="{C97998EF-03FD-4C6D-8B34-8816C2A9B574}" type="pres">
      <dgm:prSet presAssocID="{C3FE5D0D-B8CE-4F59-8D41-26DA6291592B}" presName="centerShape" presStyleLbl="vennNode1" presStyleIdx="0" presStyleCnt="8"/>
      <dgm:spPr/>
    </dgm:pt>
    <dgm:pt modelId="{DD46D2DB-4B1D-4616-9F91-3FFBCB82035D}" type="pres">
      <dgm:prSet presAssocID="{61322CCF-1B49-44F8-8B23-C7401F5D85A2}" presName="node" presStyleLbl="vennNode1" presStyleIdx="1" presStyleCnt="8">
        <dgm:presLayoutVars>
          <dgm:bulletEnabled val="1"/>
        </dgm:presLayoutVars>
      </dgm:prSet>
      <dgm:spPr/>
    </dgm:pt>
    <dgm:pt modelId="{9F6F4823-A90C-4180-9F4A-081931666D35}" type="pres">
      <dgm:prSet presAssocID="{989A93B7-6B7B-4A3D-ABA1-6C172C361B8C}" presName="node" presStyleLbl="vennNode1" presStyleIdx="2" presStyleCnt="8">
        <dgm:presLayoutVars>
          <dgm:bulletEnabled val="1"/>
        </dgm:presLayoutVars>
      </dgm:prSet>
      <dgm:spPr/>
    </dgm:pt>
    <dgm:pt modelId="{55BC1AA7-0D6D-40D5-B8C7-A69E028FA6E3}" type="pres">
      <dgm:prSet presAssocID="{533C7B2D-B77D-41CF-9937-75393F9E27A5}" presName="node" presStyleLbl="vennNode1" presStyleIdx="3" presStyleCnt="8">
        <dgm:presLayoutVars>
          <dgm:bulletEnabled val="1"/>
        </dgm:presLayoutVars>
      </dgm:prSet>
      <dgm:spPr/>
    </dgm:pt>
    <dgm:pt modelId="{86C807DF-FD7E-47C4-AF78-6A881FCC3241}" type="pres">
      <dgm:prSet presAssocID="{D0B70815-55EC-4678-B313-A9B832B8A99E}" presName="node" presStyleLbl="vennNode1" presStyleIdx="4" presStyleCnt="8">
        <dgm:presLayoutVars>
          <dgm:bulletEnabled val="1"/>
        </dgm:presLayoutVars>
      </dgm:prSet>
      <dgm:spPr/>
    </dgm:pt>
    <dgm:pt modelId="{F10A139A-E979-45CE-A09D-9898438E8700}" type="pres">
      <dgm:prSet presAssocID="{A5BA5712-F4DF-46B5-9754-D840E273BA3F}" presName="node" presStyleLbl="vennNode1" presStyleIdx="5" presStyleCnt="8">
        <dgm:presLayoutVars>
          <dgm:bulletEnabled val="1"/>
        </dgm:presLayoutVars>
      </dgm:prSet>
      <dgm:spPr/>
    </dgm:pt>
    <dgm:pt modelId="{E72267B3-D799-4E8E-9C09-3878269B1574}" type="pres">
      <dgm:prSet presAssocID="{8330464F-7DF8-4B42-9428-92D85AE0AC2E}" presName="node" presStyleLbl="vennNode1" presStyleIdx="6" presStyleCnt="8">
        <dgm:presLayoutVars>
          <dgm:bulletEnabled val="1"/>
        </dgm:presLayoutVars>
      </dgm:prSet>
      <dgm:spPr/>
    </dgm:pt>
    <dgm:pt modelId="{82EA8C0C-2C98-4A19-8CF3-2E6A5C79B62C}" type="pres">
      <dgm:prSet presAssocID="{32D248AC-FF08-4DAB-87FD-706ECF089986}" presName="node" presStyleLbl="vennNode1" presStyleIdx="7" presStyleCnt="8">
        <dgm:presLayoutVars>
          <dgm:bulletEnabled val="1"/>
        </dgm:presLayoutVars>
      </dgm:prSet>
      <dgm:spPr/>
    </dgm:pt>
  </dgm:ptLst>
  <dgm:cxnLst>
    <dgm:cxn modelId="{6142420F-D91E-42AF-81CD-F16A73115675}" srcId="{C3FE5D0D-B8CE-4F59-8D41-26DA6291592B}" destId="{A5BA5712-F4DF-46B5-9754-D840E273BA3F}" srcOrd="4" destOrd="0" parTransId="{FCB494F1-45CB-440E-A713-FF3B714247A3}" sibTransId="{EF7F2A3C-201F-4193-9FAC-268F6D1765AB}"/>
    <dgm:cxn modelId="{18B5A423-419A-4E0C-A071-AB314A2A4F91}" type="presOf" srcId="{E1DBE2A1-3C37-41D4-8DCA-2A40B464C40C}" destId="{BC9ACB5C-7A52-4694-9431-5D4A4BDCCB6F}" srcOrd="0" destOrd="0" presId="urn:microsoft.com/office/officeart/2005/8/layout/radial3"/>
    <dgm:cxn modelId="{797F625D-B1E4-461E-A5FF-3B7C7AD3E50B}" srcId="{C3FE5D0D-B8CE-4F59-8D41-26DA6291592B}" destId="{989A93B7-6B7B-4A3D-ABA1-6C172C361B8C}" srcOrd="1" destOrd="0" parTransId="{5F674EF5-301E-4AEB-A8DF-BB7B5360D1FA}" sibTransId="{D97DF621-BD23-4D7A-B0BC-56505A3E0EDD}"/>
    <dgm:cxn modelId="{B23D5148-D7AB-4F12-BE17-0E6F2D26BFC6}" srcId="{E1DBE2A1-3C37-41D4-8DCA-2A40B464C40C}" destId="{C3FE5D0D-B8CE-4F59-8D41-26DA6291592B}" srcOrd="0" destOrd="0" parTransId="{05735CF2-1FC4-4C10-80C6-C4EDE32EA831}" sibTransId="{75059921-D355-4894-BBF3-26E2A9056761}"/>
    <dgm:cxn modelId="{C31AE84E-A006-4510-95F9-261F7555D02D}" srcId="{C3FE5D0D-B8CE-4F59-8D41-26DA6291592B}" destId="{533C7B2D-B77D-41CF-9937-75393F9E27A5}" srcOrd="2" destOrd="0" parTransId="{4584040B-E128-4774-A287-A737D312C14D}" sibTransId="{BCBA8678-F36C-43FC-B8F5-D54B22911747}"/>
    <dgm:cxn modelId="{38DCF675-CC65-4E5A-BCB0-06ACC13408C5}" type="presOf" srcId="{8330464F-7DF8-4B42-9428-92D85AE0AC2E}" destId="{E72267B3-D799-4E8E-9C09-3878269B1574}" srcOrd="0" destOrd="0" presId="urn:microsoft.com/office/officeart/2005/8/layout/radial3"/>
    <dgm:cxn modelId="{70904778-7FCC-4232-8A8C-EB267BFA8CE3}" srcId="{C3FE5D0D-B8CE-4F59-8D41-26DA6291592B}" destId="{D0B70815-55EC-4678-B313-A9B832B8A99E}" srcOrd="3" destOrd="0" parTransId="{E3B85461-B6B4-4094-B21C-FF018E0C09C7}" sibTransId="{87DF927D-7AA7-4A5E-958F-CB38961F6A9C}"/>
    <dgm:cxn modelId="{1BDF2A5A-C38F-41C7-B74D-948343AA6DD2}" type="presOf" srcId="{C3FE5D0D-B8CE-4F59-8D41-26DA6291592B}" destId="{C97998EF-03FD-4C6D-8B34-8816C2A9B574}" srcOrd="0" destOrd="0" presId="urn:microsoft.com/office/officeart/2005/8/layout/radial3"/>
    <dgm:cxn modelId="{73815A7A-B079-4EDE-91B4-277BEE479849}" type="presOf" srcId="{D0B70815-55EC-4678-B313-A9B832B8A99E}" destId="{86C807DF-FD7E-47C4-AF78-6A881FCC3241}" srcOrd="0" destOrd="0" presId="urn:microsoft.com/office/officeart/2005/8/layout/radial3"/>
    <dgm:cxn modelId="{73CBA27A-30D5-4B52-833C-32952138F42F}" srcId="{C3FE5D0D-B8CE-4F59-8D41-26DA6291592B}" destId="{8330464F-7DF8-4B42-9428-92D85AE0AC2E}" srcOrd="5" destOrd="0" parTransId="{BB89B020-047B-4B9E-81BB-78720C87617B}" sibTransId="{F537C7F4-D07F-46D9-B881-2995F7C8355D}"/>
    <dgm:cxn modelId="{F0434BA8-6650-41E0-A067-77D3C44A01DC}" type="presOf" srcId="{533C7B2D-B77D-41CF-9937-75393F9E27A5}" destId="{55BC1AA7-0D6D-40D5-B8C7-A69E028FA6E3}" srcOrd="0" destOrd="0" presId="urn:microsoft.com/office/officeart/2005/8/layout/radial3"/>
    <dgm:cxn modelId="{845874AE-3E52-4832-B0E6-35D683D5CA1C}" type="presOf" srcId="{A5BA5712-F4DF-46B5-9754-D840E273BA3F}" destId="{F10A139A-E979-45CE-A09D-9898438E8700}" srcOrd="0" destOrd="0" presId="urn:microsoft.com/office/officeart/2005/8/layout/radial3"/>
    <dgm:cxn modelId="{F3CFA7C4-E61D-44FF-8D0B-7214EC068813}" type="presOf" srcId="{61322CCF-1B49-44F8-8B23-C7401F5D85A2}" destId="{DD46D2DB-4B1D-4616-9F91-3FFBCB82035D}" srcOrd="0" destOrd="0" presId="urn:microsoft.com/office/officeart/2005/8/layout/radial3"/>
    <dgm:cxn modelId="{D5BFC6C6-43EB-4F34-A51C-C19A8B931EAE}" srcId="{C3FE5D0D-B8CE-4F59-8D41-26DA6291592B}" destId="{32D248AC-FF08-4DAB-87FD-706ECF089986}" srcOrd="6" destOrd="0" parTransId="{068246E7-6DD6-45CA-9FC2-862103A001DC}" sibTransId="{1571A28E-3912-4C25-970E-3909545D733A}"/>
    <dgm:cxn modelId="{FF1B04CD-4A11-4AB1-B61E-E292F398604C}" type="presOf" srcId="{989A93B7-6B7B-4A3D-ABA1-6C172C361B8C}" destId="{9F6F4823-A90C-4180-9F4A-081931666D35}" srcOrd="0" destOrd="0" presId="urn:microsoft.com/office/officeart/2005/8/layout/radial3"/>
    <dgm:cxn modelId="{4EEF1AD4-5F3C-4CFC-8876-955294DB8142}" type="presOf" srcId="{32D248AC-FF08-4DAB-87FD-706ECF089986}" destId="{82EA8C0C-2C98-4A19-8CF3-2E6A5C79B62C}" srcOrd="0" destOrd="0" presId="urn:microsoft.com/office/officeart/2005/8/layout/radial3"/>
    <dgm:cxn modelId="{EECE76FA-A432-4EC2-94B9-8CFE545FF70C}" srcId="{C3FE5D0D-B8CE-4F59-8D41-26DA6291592B}" destId="{61322CCF-1B49-44F8-8B23-C7401F5D85A2}" srcOrd="0" destOrd="0" parTransId="{7E51DFAD-A3BD-41B7-B997-2139809C8AA4}" sibTransId="{82DF814F-11F5-496E-B977-483CB13722B3}"/>
    <dgm:cxn modelId="{8CD2F05C-401E-4BC6-9881-B18BE6E5AF95}" type="presParOf" srcId="{BC9ACB5C-7A52-4694-9431-5D4A4BDCCB6F}" destId="{FCAB5EF5-485C-4DD9-8F3F-61DF08E6DD72}" srcOrd="0" destOrd="0" presId="urn:microsoft.com/office/officeart/2005/8/layout/radial3"/>
    <dgm:cxn modelId="{A9DEE35D-8436-4E11-9ECB-807182464B21}" type="presParOf" srcId="{FCAB5EF5-485C-4DD9-8F3F-61DF08E6DD72}" destId="{C97998EF-03FD-4C6D-8B34-8816C2A9B574}" srcOrd="0" destOrd="0" presId="urn:microsoft.com/office/officeart/2005/8/layout/radial3"/>
    <dgm:cxn modelId="{D1FFA8DD-8DFC-43FB-BE95-8BAD8D3BD744}" type="presParOf" srcId="{FCAB5EF5-485C-4DD9-8F3F-61DF08E6DD72}" destId="{DD46D2DB-4B1D-4616-9F91-3FFBCB82035D}" srcOrd="1" destOrd="0" presId="urn:microsoft.com/office/officeart/2005/8/layout/radial3"/>
    <dgm:cxn modelId="{2700546E-3653-4626-9494-85ABA85C8BB6}" type="presParOf" srcId="{FCAB5EF5-485C-4DD9-8F3F-61DF08E6DD72}" destId="{9F6F4823-A90C-4180-9F4A-081931666D35}" srcOrd="2" destOrd="0" presId="urn:microsoft.com/office/officeart/2005/8/layout/radial3"/>
    <dgm:cxn modelId="{CEE1D75B-C758-4021-A06D-E2D32D6EC040}" type="presParOf" srcId="{FCAB5EF5-485C-4DD9-8F3F-61DF08E6DD72}" destId="{55BC1AA7-0D6D-40D5-B8C7-A69E028FA6E3}" srcOrd="3" destOrd="0" presId="urn:microsoft.com/office/officeart/2005/8/layout/radial3"/>
    <dgm:cxn modelId="{7C3E9056-33AF-425E-B3A0-2103E1CEC614}" type="presParOf" srcId="{FCAB5EF5-485C-4DD9-8F3F-61DF08E6DD72}" destId="{86C807DF-FD7E-47C4-AF78-6A881FCC3241}" srcOrd="4" destOrd="0" presId="urn:microsoft.com/office/officeart/2005/8/layout/radial3"/>
    <dgm:cxn modelId="{2A8C5AEE-0D7A-41E4-B7CC-DBDB0EBC58B6}" type="presParOf" srcId="{FCAB5EF5-485C-4DD9-8F3F-61DF08E6DD72}" destId="{F10A139A-E979-45CE-A09D-9898438E8700}" srcOrd="5" destOrd="0" presId="urn:microsoft.com/office/officeart/2005/8/layout/radial3"/>
    <dgm:cxn modelId="{CC16C6CE-909D-4DE7-808F-2D0716C54B42}" type="presParOf" srcId="{FCAB5EF5-485C-4DD9-8F3F-61DF08E6DD72}" destId="{E72267B3-D799-4E8E-9C09-3878269B1574}" srcOrd="6" destOrd="0" presId="urn:microsoft.com/office/officeart/2005/8/layout/radial3"/>
    <dgm:cxn modelId="{4196965C-0E9D-4CD4-951B-9540D838DA2D}" type="presParOf" srcId="{FCAB5EF5-485C-4DD9-8F3F-61DF08E6DD72}" destId="{82EA8C0C-2C98-4A19-8CF3-2E6A5C79B62C}"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998EF-03FD-4C6D-8B34-8816C2A9B574}">
      <dsp:nvSpPr>
        <dsp:cNvPr id="0" name=""/>
        <dsp:cNvSpPr/>
      </dsp:nvSpPr>
      <dsp:spPr>
        <a:xfrm>
          <a:off x="2601271" y="1265544"/>
          <a:ext cx="3027057" cy="3027057"/>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n-NO" sz="2000" kern="1200" noProof="0" dirty="0"/>
            <a:t>Prosjekt</a:t>
          </a:r>
        </a:p>
      </dsp:txBody>
      <dsp:txXfrm>
        <a:off x="3044573" y="1708846"/>
        <a:ext cx="2140453" cy="2140453"/>
      </dsp:txXfrm>
    </dsp:sp>
    <dsp:sp modelId="{DD46D2DB-4B1D-4616-9F91-3FFBCB82035D}">
      <dsp:nvSpPr>
        <dsp:cNvPr id="0" name=""/>
        <dsp:cNvSpPr/>
      </dsp:nvSpPr>
      <dsp:spPr>
        <a:xfrm>
          <a:off x="3358035" y="49885"/>
          <a:ext cx="1513528" cy="1513528"/>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n-NO" sz="1000" b="1" kern="1200" noProof="0" dirty="0"/>
            <a:t>Kommunikasjon, språk og tekst</a:t>
          </a:r>
        </a:p>
      </dsp:txBody>
      <dsp:txXfrm>
        <a:off x="3579686" y="271536"/>
        <a:ext cx="1070226" cy="1070226"/>
      </dsp:txXfrm>
    </dsp:sp>
    <dsp:sp modelId="{9F6F4823-A90C-4180-9F4A-081931666D35}">
      <dsp:nvSpPr>
        <dsp:cNvPr id="0" name=""/>
        <dsp:cNvSpPr/>
      </dsp:nvSpPr>
      <dsp:spPr>
        <a:xfrm>
          <a:off x="4900138" y="792523"/>
          <a:ext cx="1513528" cy="1513528"/>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n-NO" sz="1000" b="1" kern="1200" noProof="0" dirty="0"/>
            <a:t>Mengd, rom og form</a:t>
          </a:r>
          <a:endParaRPr lang="nn-NO" sz="1000" kern="1200" noProof="0" dirty="0"/>
        </a:p>
      </dsp:txBody>
      <dsp:txXfrm>
        <a:off x="5121789" y="1014174"/>
        <a:ext cx="1070226" cy="1070226"/>
      </dsp:txXfrm>
    </dsp:sp>
    <dsp:sp modelId="{55BC1AA7-0D6D-40D5-B8C7-A69E028FA6E3}">
      <dsp:nvSpPr>
        <dsp:cNvPr id="0" name=""/>
        <dsp:cNvSpPr/>
      </dsp:nvSpPr>
      <dsp:spPr>
        <a:xfrm>
          <a:off x="5281005" y="2461214"/>
          <a:ext cx="1513528" cy="1513528"/>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n-NO" sz="1000" b="1" kern="1200" noProof="0" dirty="0"/>
            <a:t>Natur, miljø og teknologi</a:t>
          </a:r>
        </a:p>
      </dsp:txBody>
      <dsp:txXfrm>
        <a:off x="5502656" y="2682865"/>
        <a:ext cx="1070226" cy="1070226"/>
      </dsp:txXfrm>
    </dsp:sp>
    <dsp:sp modelId="{86C807DF-FD7E-47C4-AF78-6A881FCC3241}">
      <dsp:nvSpPr>
        <dsp:cNvPr id="0" name=""/>
        <dsp:cNvSpPr/>
      </dsp:nvSpPr>
      <dsp:spPr>
        <a:xfrm>
          <a:off x="4213837" y="3799400"/>
          <a:ext cx="1513528" cy="1513528"/>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n-NO" sz="1000" b="1" kern="1200" noProof="0" dirty="0"/>
            <a:t>Kunst, kultur og kreativitet</a:t>
          </a:r>
        </a:p>
      </dsp:txBody>
      <dsp:txXfrm>
        <a:off x="4435488" y="4021051"/>
        <a:ext cx="1070226" cy="1070226"/>
      </dsp:txXfrm>
    </dsp:sp>
    <dsp:sp modelId="{F10A139A-E979-45CE-A09D-9898438E8700}">
      <dsp:nvSpPr>
        <dsp:cNvPr id="0" name=""/>
        <dsp:cNvSpPr/>
      </dsp:nvSpPr>
      <dsp:spPr>
        <a:xfrm>
          <a:off x="2502233" y="3799400"/>
          <a:ext cx="1513528" cy="1513528"/>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n-NO" sz="1000" b="1" kern="1200" noProof="0" dirty="0"/>
            <a:t>Kropp, rørsle, mat og helse</a:t>
          </a:r>
        </a:p>
      </dsp:txBody>
      <dsp:txXfrm>
        <a:off x="2723884" y="4021051"/>
        <a:ext cx="1070226" cy="1070226"/>
      </dsp:txXfrm>
    </dsp:sp>
    <dsp:sp modelId="{E72267B3-D799-4E8E-9C09-3878269B1574}">
      <dsp:nvSpPr>
        <dsp:cNvPr id="0" name=""/>
        <dsp:cNvSpPr/>
      </dsp:nvSpPr>
      <dsp:spPr>
        <a:xfrm>
          <a:off x="1435065" y="2461214"/>
          <a:ext cx="1513528" cy="1513528"/>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n-NO" sz="1000" b="1" kern="1200" noProof="0" dirty="0"/>
            <a:t>Etikk, religion og filosofi</a:t>
          </a:r>
          <a:endParaRPr lang="nn-NO" sz="1000" kern="1200" noProof="0" dirty="0"/>
        </a:p>
      </dsp:txBody>
      <dsp:txXfrm>
        <a:off x="1656716" y="2682865"/>
        <a:ext cx="1070226" cy="1070226"/>
      </dsp:txXfrm>
    </dsp:sp>
    <dsp:sp modelId="{82EA8C0C-2C98-4A19-8CF3-2E6A5C79B62C}">
      <dsp:nvSpPr>
        <dsp:cNvPr id="0" name=""/>
        <dsp:cNvSpPr/>
      </dsp:nvSpPr>
      <dsp:spPr>
        <a:xfrm>
          <a:off x="1815933" y="792523"/>
          <a:ext cx="1513528" cy="1513528"/>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nn-NO" sz="1000" b="1" kern="1200" noProof="0" dirty="0"/>
            <a:t>Nærmiljø og samfunn</a:t>
          </a:r>
        </a:p>
      </dsp:txBody>
      <dsp:txXfrm>
        <a:off x="2037584" y="1014174"/>
        <a:ext cx="1070226" cy="107022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6400" cy="4968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49688" y="0"/>
            <a:ext cx="2946400" cy="4968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163"/>
            <a:ext cx="2946400" cy="4968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 name="Google Shape;100;p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5</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0: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0: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37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9: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9: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38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1: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1: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39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2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23: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42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 name="Google Shape;107;p3: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6</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4: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10</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6: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7: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9" name="Google Shape;139;p7: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8: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 name="Google Shape;146;p8: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4: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4: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5: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5: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34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8: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8: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36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17"/>
        <p:cNvGrpSpPr/>
        <p:nvPr/>
      </p:nvGrpSpPr>
      <p:grpSpPr>
        <a:xfrm>
          <a:off x="0" y="0"/>
          <a:ext cx="0" cy="0"/>
          <a:chOff x="0" y="0"/>
          <a:chExt cx="0" cy="0"/>
        </a:xfrm>
      </p:grpSpPr>
      <p:sp>
        <p:nvSpPr>
          <p:cNvPr id="18" name="Google Shape;18;p2"/>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 name="Google Shape;20;p2"/>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457200" y="1673352"/>
            <a:ext cx="4038600" cy="4718304"/>
          </a:xfrm>
          <a:prstGeom prst="rect">
            <a:avLst/>
          </a:prstGeom>
          <a:noFill/>
          <a:ln>
            <a:noFill/>
          </a:ln>
        </p:spPr>
        <p:txBody>
          <a:bodyPr spcFirstLastPara="1" wrap="square" lIns="91425" tIns="45700" rIns="91425" bIns="45700" anchor="t" anchorCtr="0"/>
          <a:lstStyle>
            <a:lvl1pPr marL="457200" lvl="0" indent="-379730" algn="l">
              <a:spcBef>
                <a:spcPts val="560"/>
              </a:spcBef>
              <a:spcAft>
                <a:spcPts val="0"/>
              </a:spcAft>
              <a:buSzPts val="2380"/>
              <a:buChar char="•"/>
              <a:defRPr sz="2800"/>
            </a:lvl1pPr>
            <a:lvl2pPr marL="914400" lvl="1" indent="-358140" algn="l">
              <a:spcBef>
                <a:spcPts val="480"/>
              </a:spcBef>
              <a:spcAft>
                <a:spcPts val="0"/>
              </a:spcAft>
              <a:buSzPts val="2040"/>
              <a:buChar char="•"/>
              <a:defRPr sz="2400"/>
            </a:lvl2pPr>
            <a:lvl3pPr marL="1371600" lvl="2" indent="-342900" algn="l">
              <a:spcBef>
                <a:spcPts val="400"/>
              </a:spcBef>
              <a:spcAft>
                <a:spcPts val="0"/>
              </a:spcAft>
              <a:buSzPts val="18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40" name="Google Shape;40;p5"/>
          <p:cNvSpPr txBox="1">
            <a:spLocks noGrp="1"/>
          </p:cNvSpPr>
          <p:nvPr>
            <p:ph type="body" idx="2"/>
          </p:nvPr>
        </p:nvSpPr>
        <p:spPr>
          <a:xfrm>
            <a:off x="4648200" y="1673352"/>
            <a:ext cx="4038600" cy="4718304"/>
          </a:xfrm>
          <a:prstGeom prst="rect">
            <a:avLst/>
          </a:prstGeom>
          <a:noFill/>
          <a:ln>
            <a:noFill/>
          </a:ln>
        </p:spPr>
        <p:txBody>
          <a:bodyPr spcFirstLastPara="1" wrap="square" lIns="91425" tIns="45700" rIns="91425" bIns="45700" anchor="t" anchorCtr="0"/>
          <a:lstStyle>
            <a:lvl1pPr marL="457200" lvl="0" indent="-379730" algn="l">
              <a:spcBef>
                <a:spcPts val="560"/>
              </a:spcBef>
              <a:spcAft>
                <a:spcPts val="0"/>
              </a:spcAft>
              <a:buSzPts val="2380"/>
              <a:buChar char="•"/>
              <a:defRPr sz="2800"/>
            </a:lvl1pPr>
            <a:lvl2pPr marL="914400" lvl="1" indent="-358140" algn="l">
              <a:spcBef>
                <a:spcPts val="480"/>
              </a:spcBef>
              <a:spcAft>
                <a:spcPts val="0"/>
              </a:spcAft>
              <a:buSzPts val="2040"/>
              <a:buChar char="•"/>
              <a:defRPr sz="2400"/>
            </a:lvl2pPr>
            <a:lvl3pPr marL="1371600" lvl="2" indent="-342900" algn="l">
              <a:spcBef>
                <a:spcPts val="400"/>
              </a:spcBef>
              <a:spcAft>
                <a:spcPts val="0"/>
              </a:spcAft>
              <a:buSzPts val="18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41" name="Google Shape;41;p5"/>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dk2"/>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676400"/>
            <a:ext cx="3931920" cy="639762"/>
          </a:xfrm>
          <a:prstGeom prst="rect">
            <a:avLst/>
          </a:prstGeom>
          <a:noFill/>
          <a:ln>
            <a:noFill/>
          </a:ln>
        </p:spPr>
        <p:txBody>
          <a:bodyPr spcFirstLastPara="1" wrap="square" lIns="91425" tIns="45700" rIns="91425" bIns="45700" anchor="ctr" anchorCtr="0"/>
          <a:lstStyle>
            <a:lvl1pPr marL="457200" lvl="0" indent="-228600" algn="ctr">
              <a:spcBef>
                <a:spcPts val="400"/>
              </a:spcBef>
              <a:spcAft>
                <a:spcPts val="0"/>
              </a:spcAft>
              <a:buSzPts val="1700"/>
              <a:buNone/>
              <a:defRPr sz="2000" b="0">
                <a:solidFill>
                  <a:schemeClr val="dk2"/>
                </a:solidFill>
              </a:defRPr>
            </a:lvl1pPr>
            <a:lvl2pPr marL="914400" lvl="1" indent="-228600" algn="l">
              <a:spcBef>
                <a:spcPts val="400"/>
              </a:spcBef>
              <a:spcAft>
                <a:spcPts val="0"/>
              </a:spcAft>
              <a:buSzPts val="1700"/>
              <a:buNone/>
              <a:defRPr sz="2000" b="1"/>
            </a:lvl2pPr>
            <a:lvl3pPr marL="1371600" lvl="2" indent="-228600" algn="l">
              <a:spcBef>
                <a:spcPts val="360"/>
              </a:spcBef>
              <a:spcAft>
                <a:spcPts val="0"/>
              </a:spcAft>
              <a:buSzPts val="162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47" name="Google Shape;47;p6"/>
          <p:cNvSpPr txBox="1">
            <a:spLocks noGrp="1"/>
          </p:cNvSpPr>
          <p:nvPr>
            <p:ph type="body" idx="2"/>
          </p:nvPr>
        </p:nvSpPr>
        <p:spPr>
          <a:xfrm>
            <a:off x="457200" y="2438400"/>
            <a:ext cx="3931920" cy="3951288"/>
          </a:xfrm>
          <a:prstGeom prst="rect">
            <a:avLst/>
          </a:prstGeom>
          <a:noFill/>
          <a:ln>
            <a:noFill/>
          </a:ln>
        </p:spPr>
        <p:txBody>
          <a:bodyPr spcFirstLastPara="1" wrap="square" lIns="91425" tIns="45700" rIns="91425" bIns="45700" anchor="t" anchorCtr="0"/>
          <a:lstStyle>
            <a:lvl1pPr marL="457200" lvl="0" indent="-358140" algn="l">
              <a:spcBef>
                <a:spcPts val="480"/>
              </a:spcBef>
              <a:spcAft>
                <a:spcPts val="0"/>
              </a:spcAft>
              <a:buSzPts val="2040"/>
              <a:buChar char="•"/>
              <a:defRPr sz="2400"/>
            </a:lvl1pPr>
            <a:lvl2pPr marL="914400" lvl="1" indent="-336550" algn="l">
              <a:spcBef>
                <a:spcPts val="400"/>
              </a:spcBef>
              <a:spcAft>
                <a:spcPts val="0"/>
              </a:spcAft>
              <a:buSzPts val="1700"/>
              <a:buChar char="•"/>
              <a:defRPr sz="2000"/>
            </a:lvl2pPr>
            <a:lvl3pPr marL="1371600" lvl="2" indent="-331469" algn="l">
              <a:spcBef>
                <a:spcPts val="360"/>
              </a:spcBef>
              <a:spcAft>
                <a:spcPts val="0"/>
              </a:spcAft>
              <a:buSzPts val="162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48" name="Google Shape;48;p6"/>
          <p:cNvSpPr txBox="1">
            <a:spLocks noGrp="1"/>
          </p:cNvSpPr>
          <p:nvPr>
            <p:ph type="body" idx="3"/>
          </p:nvPr>
        </p:nvSpPr>
        <p:spPr>
          <a:xfrm>
            <a:off x="4754880" y="1676400"/>
            <a:ext cx="3931920" cy="639762"/>
          </a:xfrm>
          <a:prstGeom prst="rect">
            <a:avLst/>
          </a:prstGeom>
          <a:noFill/>
          <a:ln>
            <a:noFill/>
          </a:ln>
        </p:spPr>
        <p:txBody>
          <a:bodyPr spcFirstLastPara="1" wrap="square" lIns="91425" tIns="45700" rIns="91425" bIns="45700" anchor="ctr" anchorCtr="0"/>
          <a:lstStyle>
            <a:lvl1pPr marL="457200" lvl="0" indent="-228600" algn="ctr">
              <a:spcBef>
                <a:spcPts val="400"/>
              </a:spcBef>
              <a:spcAft>
                <a:spcPts val="0"/>
              </a:spcAft>
              <a:buSzPts val="1700"/>
              <a:buNone/>
              <a:defRPr sz="2000" b="0">
                <a:solidFill>
                  <a:schemeClr val="dk2"/>
                </a:solidFill>
                <a:latin typeface="Arial"/>
                <a:ea typeface="Arial"/>
                <a:cs typeface="Arial"/>
                <a:sym typeface="Arial"/>
              </a:defRPr>
            </a:lvl1pPr>
            <a:lvl2pPr marL="914400" lvl="1" indent="-228600" algn="l">
              <a:spcBef>
                <a:spcPts val="400"/>
              </a:spcBef>
              <a:spcAft>
                <a:spcPts val="0"/>
              </a:spcAft>
              <a:buSzPts val="1700"/>
              <a:buNone/>
              <a:defRPr sz="2000" b="1"/>
            </a:lvl2pPr>
            <a:lvl3pPr marL="1371600" lvl="2" indent="-228600" algn="l">
              <a:spcBef>
                <a:spcPts val="360"/>
              </a:spcBef>
              <a:spcAft>
                <a:spcPts val="0"/>
              </a:spcAft>
              <a:buSzPts val="162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49" name="Google Shape;49;p6"/>
          <p:cNvSpPr txBox="1">
            <a:spLocks noGrp="1"/>
          </p:cNvSpPr>
          <p:nvPr>
            <p:ph type="body" idx="4"/>
          </p:nvPr>
        </p:nvSpPr>
        <p:spPr>
          <a:xfrm>
            <a:off x="4754880" y="2438400"/>
            <a:ext cx="3931920" cy="3951288"/>
          </a:xfrm>
          <a:prstGeom prst="rect">
            <a:avLst/>
          </a:prstGeom>
          <a:noFill/>
          <a:ln>
            <a:noFill/>
          </a:ln>
        </p:spPr>
        <p:txBody>
          <a:bodyPr spcFirstLastPara="1" wrap="square" lIns="91425" tIns="45700" rIns="91425" bIns="45700" anchor="t" anchorCtr="0"/>
          <a:lstStyle>
            <a:lvl1pPr marL="457200" lvl="0" indent="-358140" algn="l">
              <a:spcBef>
                <a:spcPts val="480"/>
              </a:spcBef>
              <a:spcAft>
                <a:spcPts val="0"/>
              </a:spcAft>
              <a:buSzPts val="2040"/>
              <a:buChar char="•"/>
              <a:defRPr sz="2400"/>
            </a:lvl1pPr>
            <a:lvl2pPr marL="914400" lvl="1" indent="-336550" algn="l">
              <a:spcBef>
                <a:spcPts val="400"/>
              </a:spcBef>
              <a:spcAft>
                <a:spcPts val="0"/>
              </a:spcAft>
              <a:buSzPts val="1700"/>
              <a:buChar char="•"/>
              <a:defRPr sz="2000"/>
            </a:lvl2pPr>
            <a:lvl3pPr marL="1371600" lvl="2" indent="-331469" algn="l">
              <a:spcBef>
                <a:spcPts val="360"/>
              </a:spcBef>
              <a:spcAft>
                <a:spcPts val="0"/>
              </a:spcAft>
              <a:buSzPts val="162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50" name="Google Shape;50;p6"/>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cxnSp>
        <p:nvCxnSpPr>
          <p:cNvPr id="53" name="Google Shape;53;p6"/>
          <p:cNvCxnSpPr/>
          <p:nvPr/>
        </p:nvCxnSpPr>
        <p:spPr>
          <a:xfrm rot="5400000">
            <a:off x="2217817" y="4045823"/>
            <a:ext cx="4709160" cy="794"/>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59"/>
        <p:cNvGrpSpPr/>
        <p:nvPr/>
      </p:nvGrpSpPr>
      <p:grpSpPr>
        <a:xfrm>
          <a:off x="0" y="0"/>
          <a:ext cx="0" cy="0"/>
          <a:chOff x="0" y="0"/>
          <a:chExt cx="0" cy="0"/>
        </a:xfrm>
      </p:grpSpPr>
      <p:sp>
        <p:nvSpPr>
          <p:cNvPr id="60" name="Google Shape;60;p8"/>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8"/>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nhold med tekst" type="objTx">
  <p:cSld name="OBJECT_WITH_CAPTION_TEX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57200" y="792080"/>
            <a:ext cx="2139696" cy="1261872"/>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400"/>
              <a:buFont typeface="Aria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9"/>
          <p:cNvSpPr txBox="1">
            <a:spLocks noGrp="1"/>
          </p:cNvSpPr>
          <p:nvPr>
            <p:ph type="body" idx="1"/>
          </p:nvPr>
        </p:nvSpPr>
        <p:spPr>
          <a:xfrm>
            <a:off x="2971800" y="792080"/>
            <a:ext cx="5715000" cy="5577840"/>
          </a:xfrm>
          <a:prstGeom prst="rect">
            <a:avLst/>
          </a:prstGeom>
          <a:noFill/>
          <a:ln>
            <a:noFill/>
          </a:ln>
        </p:spPr>
        <p:txBody>
          <a:bodyPr spcFirstLastPara="1" wrap="square" lIns="91425" tIns="45700" rIns="91425" bIns="45700" anchor="t" anchorCtr="0"/>
          <a:lstStyle>
            <a:lvl1pPr marL="457200" lvl="0" indent="-401320" algn="l">
              <a:spcBef>
                <a:spcPts val="640"/>
              </a:spcBef>
              <a:spcAft>
                <a:spcPts val="0"/>
              </a:spcAft>
              <a:buSzPts val="2720"/>
              <a:buChar char="•"/>
              <a:defRPr sz="3200"/>
            </a:lvl1pPr>
            <a:lvl2pPr marL="914400" lvl="1" indent="-379730" algn="l">
              <a:spcBef>
                <a:spcPts val="560"/>
              </a:spcBef>
              <a:spcAft>
                <a:spcPts val="0"/>
              </a:spcAft>
              <a:buSzPts val="2380"/>
              <a:buChar char="•"/>
              <a:defRPr sz="2800"/>
            </a:lvl2pPr>
            <a:lvl3pPr marL="1371600" lvl="2" indent="-365760" algn="l">
              <a:spcBef>
                <a:spcPts val="480"/>
              </a:spcBef>
              <a:spcAft>
                <a:spcPts val="0"/>
              </a:spcAft>
              <a:buSzPts val="216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66" name="Google Shape;66;p9"/>
          <p:cNvSpPr txBox="1">
            <a:spLocks noGrp="1"/>
          </p:cNvSpPr>
          <p:nvPr>
            <p:ph type="body" idx="2"/>
          </p:nvPr>
        </p:nvSpPr>
        <p:spPr>
          <a:xfrm>
            <a:off x="457201" y="2130552"/>
            <a:ext cx="2139696" cy="4243615"/>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190"/>
              <a:buNone/>
              <a:defRPr sz="1400"/>
            </a:lvl1pPr>
            <a:lvl2pPr marL="914400" lvl="1" indent="-228600" algn="l">
              <a:spcBef>
                <a:spcPts val="240"/>
              </a:spcBef>
              <a:spcAft>
                <a:spcPts val="0"/>
              </a:spcAft>
              <a:buSzPts val="1020"/>
              <a:buNone/>
              <a:defRPr sz="1200"/>
            </a:lvl2pPr>
            <a:lvl3pPr marL="1371600" lvl="2" indent="-228600" algn="l">
              <a:spcBef>
                <a:spcPts val="200"/>
              </a:spcBef>
              <a:spcAft>
                <a:spcPts val="0"/>
              </a:spcAft>
              <a:buSzPts val="9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67" name="Google Shape;67;p9"/>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9"/>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cxnSp>
        <p:nvCxnSpPr>
          <p:cNvPr id="70" name="Google Shape;70;p9"/>
          <p:cNvCxnSpPr/>
          <p:nvPr/>
        </p:nvCxnSpPr>
        <p:spPr>
          <a:xfrm rot="5400000">
            <a:off x="-13116" y="3580206"/>
            <a:ext cx="5577840" cy="1588"/>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lde med tekst" type="picTx">
  <p:cSld name="PICTURE_WITH_CAPTION_TEXT">
    <p:spTree>
      <p:nvGrpSpPr>
        <p:cNvPr id="1" name="Shape 71"/>
        <p:cNvGrpSpPr/>
        <p:nvPr/>
      </p:nvGrpSpPr>
      <p:grpSpPr>
        <a:xfrm>
          <a:off x="0" y="0"/>
          <a:ext cx="0" cy="0"/>
          <a:chOff x="0" y="0"/>
          <a:chExt cx="0" cy="0"/>
        </a:xfrm>
      </p:grpSpPr>
      <p:sp>
        <p:nvSpPr>
          <p:cNvPr id="72" name="Google Shape;72;p10"/>
          <p:cNvSpPr txBox="1">
            <a:spLocks noGrp="1"/>
          </p:cNvSpPr>
          <p:nvPr>
            <p:ph type="title"/>
          </p:nvPr>
        </p:nvSpPr>
        <p:spPr>
          <a:xfrm>
            <a:off x="457200" y="792480"/>
            <a:ext cx="2142680" cy="126492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400"/>
              <a:buFont typeface="Aria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0"/>
          <p:cNvSpPr>
            <a:spLocks noGrp="1"/>
          </p:cNvSpPr>
          <p:nvPr>
            <p:ph type="pic" idx="2"/>
          </p:nvPr>
        </p:nvSpPr>
        <p:spPr>
          <a:xfrm>
            <a:off x="2858610" y="838201"/>
            <a:ext cx="5904390" cy="5500456"/>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823"/>
              </a:srgbClr>
            </a:outerShdw>
          </a:effectLst>
        </p:spPr>
        <p:txBody>
          <a:bodyPr spcFirstLastPara="1" wrap="square" lIns="91425" tIns="45700" rIns="91425" bIns="45700" anchor="t" anchorCtr="0"/>
          <a:lstStyle>
            <a:lvl1pPr marR="0" lvl="0" algn="l" rtl="0">
              <a:spcBef>
                <a:spcPts val="640"/>
              </a:spcBef>
              <a:spcAft>
                <a:spcPts val="0"/>
              </a:spcAft>
              <a:buClr>
                <a:schemeClr val="accent1"/>
              </a:buClr>
              <a:buSzPts val="272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accent1"/>
              </a:buClr>
              <a:buSzPts val="238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accent1"/>
              </a:buClr>
              <a:buSzPts val="216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4" name="Google Shape;74;p10"/>
          <p:cNvSpPr txBox="1">
            <a:spLocks noGrp="1"/>
          </p:cNvSpPr>
          <p:nvPr>
            <p:ph type="body" idx="1"/>
          </p:nvPr>
        </p:nvSpPr>
        <p:spPr>
          <a:xfrm>
            <a:off x="457200" y="2133600"/>
            <a:ext cx="2139696" cy="4242816"/>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190"/>
              <a:buNone/>
              <a:defRPr sz="1400"/>
            </a:lvl1pPr>
            <a:lvl2pPr marL="914400" lvl="1" indent="-228600" algn="l">
              <a:spcBef>
                <a:spcPts val="240"/>
              </a:spcBef>
              <a:spcAft>
                <a:spcPts val="0"/>
              </a:spcAft>
              <a:buSzPts val="1020"/>
              <a:buNone/>
              <a:defRPr sz="1200"/>
            </a:lvl2pPr>
            <a:lvl3pPr marL="1371600" lvl="2" indent="-228600" algn="l">
              <a:spcBef>
                <a:spcPts val="200"/>
              </a:spcBef>
              <a:spcAft>
                <a:spcPts val="0"/>
              </a:spcAft>
              <a:buSzPts val="9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75" name="Google Shape;75;p10"/>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oddrett tekst" type="vertTx">
  <p:cSld name="VERTICAL_TEXT">
    <p:spTree>
      <p:nvGrpSpPr>
        <p:cNvPr id="1" name="Shape 78"/>
        <p:cNvGrpSpPr/>
        <p:nvPr/>
      </p:nvGrpSpPr>
      <p:grpSpPr>
        <a:xfrm>
          <a:off x="0" y="0"/>
          <a:ext cx="0" cy="0"/>
          <a:chOff x="0" y="0"/>
          <a:chExt cx="0" cy="0"/>
        </a:xfrm>
      </p:grpSpPr>
      <p:sp>
        <p:nvSpPr>
          <p:cNvPr id="79" name="Google Shape;79;p1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1"/>
          <p:cNvSpPr txBox="1">
            <a:spLocks noGrp="1"/>
          </p:cNvSpPr>
          <p:nvPr>
            <p:ph type="body" idx="1"/>
          </p:nvPr>
        </p:nvSpPr>
        <p:spPr>
          <a:xfrm rot="5400000">
            <a:off x="2133600" y="-76200"/>
            <a:ext cx="4876800" cy="8229600"/>
          </a:xfrm>
          <a:prstGeom prst="rect">
            <a:avLst/>
          </a:prstGeom>
          <a:noFill/>
          <a:ln>
            <a:noFill/>
          </a:ln>
        </p:spPr>
        <p:txBody>
          <a:bodyPr spcFirstLastPara="1" wrap="square" lIns="91425" tIns="45700" rIns="91425" bIns="45700" anchor="t" anchorCtr="0"/>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1" name="Google Shape;81;p11"/>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1"/>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oddrett tittel og tekst" type="vertTitleAndTx">
  <p:cSld name="VERTICAL_TITLE_AND_VERTICAL_TEXT">
    <p:spTree>
      <p:nvGrpSpPr>
        <p:cNvPr id="1" name="Shape 84"/>
        <p:cNvGrpSpPr/>
        <p:nvPr/>
      </p:nvGrpSpPr>
      <p:grpSpPr>
        <a:xfrm>
          <a:off x="0" y="0"/>
          <a:ext cx="0" cy="0"/>
          <a:chOff x="0" y="0"/>
          <a:chExt cx="0" cy="0"/>
        </a:xfrm>
      </p:grpSpPr>
      <p:sp>
        <p:nvSpPr>
          <p:cNvPr id="85" name="Google Shape;85;p12"/>
          <p:cNvSpPr txBox="1">
            <a:spLocks noGrp="1"/>
          </p:cNvSpPr>
          <p:nvPr>
            <p:ph type="title"/>
          </p:nvPr>
        </p:nvSpPr>
        <p:spPr>
          <a:xfrm rot="5400000">
            <a:off x="4724400" y="2514600"/>
            <a:ext cx="5867400" cy="20574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2"/>
          <p:cNvSpPr txBox="1">
            <a:spLocks noGrp="1"/>
          </p:cNvSpPr>
          <p:nvPr>
            <p:ph type="body" idx="1"/>
          </p:nvPr>
        </p:nvSpPr>
        <p:spPr>
          <a:xfrm rot="5400000">
            <a:off x="533400" y="533400"/>
            <a:ext cx="5867400" cy="6019800"/>
          </a:xfrm>
          <a:prstGeom prst="rect">
            <a:avLst/>
          </a:prstGeom>
          <a:noFill/>
          <a:ln>
            <a:noFill/>
          </a:ln>
        </p:spPr>
        <p:txBody>
          <a:bodyPr spcFirstLastPara="1" wrap="square" lIns="91425" tIns="45700" rIns="91425" bIns="45700" anchor="t" anchorCtr="0"/>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7" name="Google Shape;87;p12"/>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2"/>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2"/>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220786"/>
            <a:ext cx="9144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3" name="Google Shape;13;p1"/>
          <p:cNvSpPr/>
          <p:nvPr/>
        </p:nvSpPr>
        <p:spPr>
          <a:xfrm>
            <a:off x="0" y="0"/>
            <a:ext cx="9144000" cy="3657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 name="Google Shape;14;p1"/>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1"/>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1"/>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udir.no/laring-og-trivsel/rammeplan/fagomrader/" TargetMode="Externa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helsedirektoratet.no/retningslinjer/mat-og-maltider-i-barnehagen"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ww.melk.no/Kosthold-og-helse/Skole/Matpakkens-histori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descr="Et bilde som inneholder utklipp&#10;&#10;Automatisk generert beskrivelse">
            <a:extLst>
              <a:ext uri="{FF2B5EF4-FFF2-40B4-BE49-F238E27FC236}">
                <a16:creationId xmlns:a16="http://schemas.microsoft.com/office/drawing/2014/main" id="{6EF7F1BD-E006-4804-8EBB-59A4E575F6CC}"/>
              </a:ext>
            </a:extLst>
          </p:cNvPr>
          <p:cNvPicPr>
            <a:picLocks noGrp="1" noChangeAspect="1"/>
          </p:cNvPicPr>
          <p:nvPr>
            <p:ph type="pic" idx="2"/>
          </p:nvPr>
        </p:nvPicPr>
        <p:blipFill>
          <a:blip r:embed="rId2"/>
          <a:srcRect t="1258" b="1258"/>
          <a:stretch>
            <a:fillRect/>
          </a:stretch>
        </p:blipFill>
        <p:spPr>
          <a:xfrm>
            <a:off x="1365747" y="103678"/>
            <a:ext cx="1065320" cy="9924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ittel 4">
            <a:extLst>
              <a:ext uri="{FF2B5EF4-FFF2-40B4-BE49-F238E27FC236}">
                <a16:creationId xmlns:a16="http://schemas.microsoft.com/office/drawing/2014/main" id="{8A3ABC71-C1E6-4886-AC89-8B3019C5BBDE}"/>
              </a:ext>
            </a:extLst>
          </p:cNvPr>
          <p:cNvSpPr>
            <a:spLocks noGrp="1"/>
          </p:cNvSpPr>
          <p:nvPr>
            <p:ph type="title"/>
          </p:nvPr>
        </p:nvSpPr>
        <p:spPr>
          <a:xfrm>
            <a:off x="131618" y="792480"/>
            <a:ext cx="2468262" cy="1264920"/>
          </a:xfrm>
          <a:solidFill>
            <a:srgbClr val="FFC000"/>
          </a:solidFill>
          <a:ln w="38100">
            <a:solidFill>
              <a:schemeClr val="tx1"/>
            </a:solidFill>
          </a:ln>
        </p:spPr>
        <p:txBody>
          <a:bodyPr/>
          <a:lstStyle/>
          <a:p>
            <a:r>
              <a:rPr lang="nb-NO" b="1" dirty="0">
                <a:solidFill>
                  <a:schemeClr val="tx1"/>
                </a:solidFill>
                <a:latin typeface="Calibri" panose="020F0502020204030204" pitchFamily="34" charset="0"/>
                <a:cs typeface="Calibri" panose="020F0502020204030204" pitchFamily="34" charset="0"/>
              </a:rPr>
              <a:t>Solhaugen Barnehage SA</a:t>
            </a:r>
            <a:br>
              <a:rPr lang="nb-NO" b="1" dirty="0">
                <a:solidFill>
                  <a:schemeClr val="tx1"/>
                </a:solidFill>
                <a:latin typeface="Calibri" panose="020F0502020204030204" pitchFamily="34" charset="0"/>
                <a:cs typeface="Calibri" panose="020F0502020204030204" pitchFamily="34" charset="0"/>
              </a:rPr>
            </a:br>
            <a:r>
              <a:rPr lang="nb-NO" sz="1400" b="1" dirty="0">
                <a:solidFill>
                  <a:schemeClr val="tx1"/>
                </a:solidFill>
                <a:latin typeface="Calibri" panose="020F0502020204030204" pitchFamily="34" charset="0"/>
                <a:cs typeface="Calibri" panose="020F0502020204030204" pitchFamily="34" charset="0"/>
              </a:rPr>
              <a:t>startet 27.09.2001</a:t>
            </a:r>
          </a:p>
        </p:txBody>
      </p:sp>
      <p:sp>
        <p:nvSpPr>
          <p:cNvPr id="6" name="Plassholder for tekst 5">
            <a:extLst>
              <a:ext uri="{FF2B5EF4-FFF2-40B4-BE49-F238E27FC236}">
                <a16:creationId xmlns:a16="http://schemas.microsoft.com/office/drawing/2014/main" id="{7A6428AB-CD41-4E73-892D-2E7F188A0A61}"/>
              </a:ext>
            </a:extLst>
          </p:cNvPr>
          <p:cNvSpPr>
            <a:spLocks noGrp="1"/>
          </p:cNvSpPr>
          <p:nvPr>
            <p:ph type="body" idx="1"/>
          </p:nvPr>
        </p:nvSpPr>
        <p:spPr>
          <a:xfrm>
            <a:off x="131617" y="2095841"/>
            <a:ext cx="2468261" cy="4242816"/>
          </a:xfrm>
          <a:solidFill>
            <a:srgbClr val="FFC000"/>
          </a:solidFill>
          <a:ln w="38100">
            <a:solidFill>
              <a:schemeClr val="tx1"/>
            </a:solidFill>
          </a:ln>
        </p:spPr>
        <p:txBody>
          <a:bodyPr/>
          <a:lstStyle/>
          <a:p>
            <a:r>
              <a:rPr lang="nb-NO" sz="4000" dirty="0">
                <a:solidFill>
                  <a:schemeClr val="tx1"/>
                </a:solidFill>
                <a:latin typeface="Calibri" panose="020F0502020204030204" pitchFamily="34" charset="0"/>
                <a:cs typeface="Calibri" panose="020F0502020204030204" pitchFamily="34" charset="0"/>
              </a:rPr>
              <a:t>Årsplan</a:t>
            </a:r>
          </a:p>
          <a:p>
            <a:pPr algn="ctr"/>
            <a:endParaRPr lang="nb-NO" sz="4000" dirty="0">
              <a:solidFill>
                <a:schemeClr val="tx1"/>
              </a:solidFill>
              <a:latin typeface="Calibri" panose="020F0502020204030204" pitchFamily="34" charset="0"/>
              <a:cs typeface="Calibri" panose="020F0502020204030204" pitchFamily="34" charset="0"/>
            </a:endParaRPr>
          </a:p>
          <a:p>
            <a:pPr algn="ctr"/>
            <a:r>
              <a:rPr lang="nb-NO" sz="4000" dirty="0">
                <a:solidFill>
                  <a:schemeClr val="tx1"/>
                </a:solidFill>
                <a:latin typeface="Calibri" panose="020F0502020204030204" pitchFamily="34" charset="0"/>
                <a:cs typeface="Calibri" panose="020F0502020204030204" pitchFamily="34" charset="0"/>
              </a:rPr>
              <a:t>  2021</a:t>
            </a:r>
          </a:p>
          <a:p>
            <a:pPr algn="ctr"/>
            <a:r>
              <a:rPr lang="nb-NO" sz="4000" dirty="0">
                <a:solidFill>
                  <a:schemeClr val="tx1"/>
                </a:solidFill>
                <a:latin typeface="Calibri" panose="020F0502020204030204" pitchFamily="34" charset="0"/>
                <a:cs typeface="Calibri" panose="020F0502020204030204" pitchFamily="34" charset="0"/>
              </a:rPr>
              <a:t>-</a:t>
            </a:r>
          </a:p>
          <a:p>
            <a:pPr algn="ctr"/>
            <a:r>
              <a:rPr lang="nb-NO" sz="4000" dirty="0">
                <a:solidFill>
                  <a:schemeClr val="tx1"/>
                </a:solidFill>
                <a:latin typeface="Calibri" panose="020F0502020204030204" pitchFamily="34" charset="0"/>
                <a:cs typeface="Calibri" panose="020F0502020204030204" pitchFamily="34" charset="0"/>
              </a:rPr>
              <a:t>2022</a:t>
            </a:r>
          </a:p>
        </p:txBody>
      </p:sp>
      <p:sp>
        <p:nvSpPr>
          <p:cNvPr id="2" name="Plassholder for lysbildenummer 1">
            <a:extLst>
              <a:ext uri="{FF2B5EF4-FFF2-40B4-BE49-F238E27FC236}">
                <a16:creationId xmlns:a16="http://schemas.microsoft.com/office/drawing/2014/main" id="{1DBD0D67-0711-4641-B260-3C29654589B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1</a:t>
            </a:fld>
            <a:endParaRPr lang="no-NO"/>
          </a:p>
        </p:txBody>
      </p:sp>
      <p:pic>
        <p:nvPicPr>
          <p:cNvPr id="4" name="Bilde 3">
            <a:extLst>
              <a:ext uri="{FF2B5EF4-FFF2-40B4-BE49-F238E27FC236}">
                <a16:creationId xmlns:a16="http://schemas.microsoft.com/office/drawing/2014/main" id="{1CB3E74E-FFB9-435A-A8EE-EDEEB1BFE40A}"/>
              </a:ext>
            </a:extLst>
          </p:cNvPr>
          <p:cNvPicPr>
            <a:picLocks noChangeAspect="1"/>
          </p:cNvPicPr>
          <p:nvPr/>
        </p:nvPicPr>
        <p:blipFill>
          <a:blip r:embed="rId3"/>
          <a:stretch>
            <a:fillRect/>
          </a:stretch>
        </p:blipFill>
        <p:spPr>
          <a:xfrm>
            <a:off x="2984378" y="1531123"/>
            <a:ext cx="5730535" cy="4618608"/>
          </a:xfrm>
          <a:prstGeom prst="rect">
            <a:avLst/>
          </a:prstGeom>
          <a:ln>
            <a:noFill/>
          </a:ln>
          <a:effectLst>
            <a:softEdge rad="112500"/>
          </a:effectLst>
        </p:spPr>
      </p:pic>
    </p:spTree>
    <p:extLst>
      <p:ext uri="{BB962C8B-B14F-4D97-AF65-F5344CB8AC3E}">
        <p14:creationId xmlns:p14="http://schemas.microsoft.com/office/powerpoint/2010/main" val="9323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16"/>
          <p:cNvSpPr txBox="1">
            <a:spLocks noGrp="1"/>
          </p:cNvSpPr>
          <p:nvPr>
            <p:ph type="body" idx="1"/>
          </p:nvPr>
        </p:nvSpPr>
        <p:spPr>
          <a:xfrm>
            <a:off x="310718" y="548680"/>
            <a:ext cx="8530442" cy="5976664"/>
          </a:xfrm>
          <a:prstGeom prst="rect">
            <a:avLst/>
          </a:prstGeom>
          <a:noFill/>
          <a:ln>
            <a:noFill/>
          </a:ln>
        </p:spPr>
        <p:txBody>
          <a:bodyPr spcFirstLastPara="1" wrap="square" lIns="91425" tIns="45700" rIns="91425" bIns="45700" anchor="t" anchorCtr="0">
            <a:noAutofit/>
          </a:bodyPr>
          <a:lstStyle/>
          <a:p>
            <a:pPr marL="0" indent="0" algn="ctr">
              <a:spcBef>
                <a:spcPts val="0"/>
              </a:spcBef>
              <a:buSzPts val="2040"/>
              <a:buNone/>
            </a:pPr>
            <a:endParaRPr lang="nb-NO" b="1" dirty="0">
              <a:solidFill>
                <a:srgbClr val="002060"/>
              </a:solidFill>
            </a:endParaRPr>
          </a:p>
          <a:p>
            <a:pPr marL="0" indent="0" algn="ctr">
              <a:spcBef>
                <a:spcPts val="0"/>
              </a:spcBef>
              <a:buSzPts val="2040"/>
              <a:buNone/>
            </a:pPr>
            <a:r>
              <a:rPr lang="nn-NO" sz="1800" b="1" dirty="0">
                <a:solidFill>
                  <a:schemeClr val="accent1">
                    <a:lumMod val="75000"/>
                  </a:schemeClr>
                </a:solidFill>
                <a:latin typeface="Calibri" panose="020F0502020204030204" pitchFamily="34" charset="0"/>
                <a:cs typeface="Calibri" panose="020F0502020204030204" pitchFamily="34" charset="0"/>
              </a:rPr>
              <a:t>Solhaugen sitt verdifokus: </a:t>
            </a:r>
          </a:p>
          <a:p>
            <a:pPr marL="0" indent="0" algn="ctr">
              <a:spcBef>
                <a:spcPts val="0"/>
              </a:spcBef>
              <a:buSzPts val="2040"/>
              <a:buNone/>
            </a:pPr>
            <a:r>
              <a:rPr lang="nn-NO" sz="1800" b="1" dirty="0">
                <a:solidFill>
                  <a:srgbClr val="002060"/>
                </a:solidFill>
                <a:latin typeface="Calibri" panose="020F0502020204030204" pitchFamily="34" charset="0"/>
                <a:cs typeface="Calibri" panose="020F0502020204030204" pitchFamily="34" charset="0"/>
              </a:rPr>
              <a:t>Anerkjenning, likeverd, respekt, inkludering og mangfald</a:t>
            </a:r>
          </a:p>
          <a:p>
            <a:pPr marL="0" indent="0" algn="ctr">
              <a:spcBef>
                <a:spcPts val="0"/>
              </a:spcBef>
              <a:buSzPts val="2040"/>
              <a:buNone/>
            </a:pPr>
            <a:endParaRPr dirty="0">
              <a:solidFill>
                <a:srgbClr val="66FF33"/>
              </a:solidFill>
            </a:endParaRPr>
          </a:p>
          <a:p>
            <a:pPr marL="0" lvl="0" indent="0" algn="l" rtl="0">
              <a:lnSpc>
                <a:spcPct val="150000"/>
              </a:lnSpc>
              <a:spcBef>
                <a:spcPts val="260"/>
              </a:spcBef>
              <a:spcAft>
                <a:spcPts val="0"/>
              </a:spcAft>
              <a:buSzPts val="1105"/>
              <a:buNone/>
            </a:pPr>
            <a:r>
              <a:rPr lang="nn-NO" sz="1100" dirty="0">
                <a:latin typeface="Calibri" panose="020F0502020204030204" pitchFamily="34" charset="0"/>
                <a:cs typeface="Calibri" panose="020F0502020204030204" pitchFamily="34" charset="0"/>
              </a:rPr>
              <a:t>Barnehagen skal formidle grunnleggjande verdiar som fellesskap, omsorg og medansvar og representera eit miljø som byggjer opp om respekt for menneskeverd og retten til å vera ulike. Menneskeleg likeverd, likestilling, åndsfridom og toleranse er sentrale samfunnsverdiar som skal leggjast til grunn for omsorg, </a:t>
            </a:r>
            <a:r>
              <a:rPr lang="nn-NO" sz="1100" dirty="0" err="1">
                <a:latin typeface="Calibri" panose="020F0502020204030204" pitchFamily="34" charset="0"/>
                <a:cs typeface="Calibri" panose="020F0502020204030204" pitchFamily="34" charset="0"/>
              </a:rPr>
              <a:t>oppdragelse</a:t>
            </a:r>
            <a:r>
              <a:rPr lang="nn-NO" sz="1100" dirty="0">
                <a:latin typeface="Calibri" panose="020F0502020204030204" pitchFamily="34" charset="0"/>
                <a:cs typeface="Calibri" panose="020F0502020204030204" pitchFamily="34" charset="0"/>
              </a:rPr>
              <a:t>, leik og læring i barnehagen (rammeplan for barnehagar s. 10</a:t>
            </a:r>
            <a:r>
              <a:rPr lang="nn-NO" sz="1100" dirty="0">
                <a:solidFill>
                  <a:schemeClr val="tx1"/>
                </a:solidFill>
                <a:latin typeface="Calibri" panose="020F0502020204030204" pitchFamily="34" charset="0"/>
                <a:cs typeface="Calibri" panose="020F0502020204030204" pitchFamily="34" charset="0"/>
              </a:rPr>
              <a:t>). Vi vil bygje ned barrierar og skape ei inkludrenade praksis ved å ta i bruk universelle tiltak som tegn til tale, dagtavle, barnas valg, smågrupper i løpet av dagen.</a:t>
            </a:r>
          </a:p>
          <a:p>
            <a:pPr marL="0" lvl="0" indent="0" algn="l" rtl="0">
              <a:lnSpc>
                <a:spcPct val="150000"/>
              </a:lnSpc>
              <a:spcBef>
                <a:spcPts val="260"/>
              </a:spcBef>
              <a:spcAft>
                <a:spcPts val="0"/>
              </a:spcAft>
              <a:buSzPts val="1105"/>
              <a:buNone/>
            </a:pPr>
            <a:r>
              <a:rPr lang="nn-NO" sz="1100" dirty="0">
                <a:latin typeface="Calibri" panose="020F0502020204030204" pitchFamily="34" charset="0"/>
                <a:cs typeface="Calibri" panose="020F0502020204030204" pitchFamily="34" charset="0"/>
              </a:rPr>
              <a:t> </a:t>
            </a:r>
          </a:p>
          <a:p>
            <a:pPr marL="0" lvl="0" indent="0" algn="l" rtl="0">
              <a:lnSpc>
                <a:spcPct val="150000"/>
              </a:lnSpc>
              <a:spcBef>
                <a:spcPts val="260"/>
              </a:spcBef>
              <a:spcAft>
                <a:spcPts val="0"/>
              </a:spcAft>
              <a:buSzPts val="1105"/>
              <a:buNone/>
            </a:pPr>
            <a:r>
              <a:rPr lang="nn-NO" sz="1100" b="1" dirty="0">
                <a:solidFill>
                  <a:srgbClr val="002060"/>
                </a:solidFill>
                <a:latin typeface="Calibri" panose="020F0502020204030204" pitchFamily="34" charset="0"/>
                <a:cs typeface="Calibri" panose="020F0502020204030204" pitchFamily="34" charset="0"/>
              </a:rPr>
              <a:t>Vi i  Solhaugen meinar:</a:t>
            </a:r>
          </a:p>
          <a:p>
            <a:pPr marL="171450" indent="-171450">
              <a:lnSpc>
                <a:spcPct val="150000"/>
              </a:lnSpc>
              <a:spcBef>
                <a:spcPts val="260"/>
              </a:spcBef>
              <a:buSzPts val="1105"/>
            </a:pPr>
            <a:r>
              <a:rPr lang="nn-NO" sz="1100" dirty="0">
                <a:solidFill>
                  <a:srgbClr val="002060"/>
                </a:solidFill>
                <a:latin typeface="Calibri" panose="020F0502020204030204" pitchFamily="34" charset="0"/>
                <a:cs typeface="Calibri" panose="020F0502020204030204" pitchFamily="34" charset="0"/>
              </a:rPr>
              <a:t>Gode relasjonar i kvardagen er nøkkelen til alt godt for dei små. </a:t>
            </a:r>
          </a:p>
          <a:p>
            <a:pPr marL="171450" indent="-171450">
              <a:lnSpc>
                <a:spcPct val="150000"/>
              </a:lnSpc>
              <a:spcBef>
                <a:spcPts val="260"/>
              </a:spcBef>
              <a:buSzPts val="1105"/>
            </a:pPr>
            <a:r>
              <a:rPr lang="nn-NO" sz="1100" dirty="0">
                <a:solidFill>
                  <a:srgbClr val="002060"/>
                </a:solidFill>
                <a:latin typeface="Calibri" panose="020F0502020204030204" pitchFamily="34" charset="0"/>
                <a:cs typeface="Calibri" panose="020F0502020204030204" pitchFamily="34" charset="0"/>
              </a:rPr>
              <a:t>Tryggleik, tillit ,trivsel og leik er fundament for born.</a:t>
            </a:r>
          </a:p>
          <a:p>
            <a:pPr marL="171450" indent="-171450">
              <a:lnSpc>
                <a:spcPct val="150000"/>
              </a:lnSpc>
              <a:spcBef>
                <a:spcPts val="260"/>
              </a:spcBef>
              <a:buSzPts val="1105"/>
            </a:pPr>
            <a:r>
              <a:rPr lang="nb-NO" sz="1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Alle </a:t>
            </a:r>
            <a:r>
              <a:rPr lang="nb-NO" sz="11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born</a:t>
            </a:r>
            <a:r>
              <a:rPr lang="nb-NO" sz="1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skal </a:t>
            </a:r>
            <a:r>
              <a:rPr lang="nb-NO" sz="11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gjevast</a:t>
            </a:r>
            <a:r>
              <a:rPr lang="nb-NO" sz="1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nb-NO" sz="11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muligheiter</a:t>
            </a:r>
            <a:r>
              <a:rPr lang="nb-NO" sz="1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for utvikling, </a:t>
            </a:r>
            <a:r>
              <a:rPr lang="nb-NO" sz="11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meistring</a:t>
            </a:r>
            <a:r>
              <a:rPr lang="nb-NO" sz="1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trivsel og læring</a:t>
            </a:r>
          </a:p>
          <a:p>
            <a:pPr marL="171450" indent="-171450">
              <a:lnSpc>
                <a:spcPct val="150000"/>
              </a:lnSpc>
              <a:spcBef>
                <a:spcPts val="260"/>
              </a:spcBef>
              <a:buSzPts val="1105"/>
            </a:pPr>
            <a:r>
              <a:rPr lang="nn-NO" sz="1100" dirty="0">
                <a:solidFill>
                  <a:srgbClr val="002060"/>
                </a:solidFill>
                <a:latin typeface="Calibri" panose="020F0502020204030204" pitchFamily="34" charset="0"/>
                <a:cs typeface="Calibri" panose="020F0502020204030204" pitchFamily="34" charset="0"/>
              </a:rPr>
              <a:t>Borna skal oppleve å vera betydningsfull for andre</a:t>
            </a:r>
          </a:p>
          <a:p>
            <a:pPr marL="171450" indent="-171450">
              <a:lnSpc>
                <a:spcPct val="150000"/>
              </a:lnSpc>
              <a:spcBef>
                <a:spcPts val="260"/>
              </a:spcBef>
              <a:buSzPts val="1105"/>
            </a:pPr>
            <a:r>
              <a:rPr lang="nb-NO" sz="1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Alle </a:t>
            </a:r>
            <a:r>
              <a:rPr lang="nb-NO" sz="11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born</a:t>
            </a:r>
            <a:r>
              <a:rPr lang="nb-NO" sz="1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skal bli </a:t>
            </a:r>
            <a:r>
              <a:rPr lang="nb-NO" sz="11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høyrt</a:t>
            </a:r>
            <a:r>
              <a:rPr lang="nb-NO" sz="1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få </a:t>
            </a:r>
            <a:r>
              <a:rPr lang="nb-NO" sz="11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utrykkje</a:t>
            </a:r>
            <a:r>
              <a:rPr lang="nb-NO" sz="1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sine </a:t>
            </a:r>
            <a:r>
              <a:rPr lang="nb-NO" sz="11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tankar</a:t>
            </a:r>
            <a:r>
              <a:rPr lang="nb-NO" sz="1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nb-NO" sz="11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meningar</a:t>
            </a:r>
            <a:r>
              <a:rPr lang="nb-NO" sz="1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og kjensle.</a:t>
            </a:r>
          </a:p>
          <a:p>
            <a:pPr marL="171450" indent="-171450">
              <a:lnSpc>
                <a:spcPct val="150000"/>
              </a:lnSpc>
              <a:spcBef>
                <a:spcPts val="260"/>
              </a:spcBef>
              <a:buSzPts val="1105"/>
            </a:pPr>
            <a:endParaRPr lang="nn-NO" sz="1100" dirty="0">
              <a:solidFill>
                <a:schemeClr val="tx1"/>
              </a:solidFill>
              <a:latin typeface="Calibri" panose="020F0502020204030204" pitchFamily="34" charset="0"/>
              <a:cs typeface="Calibri" panose="020F0502020204030204" pitchFamily="34" charset="0"/>
            </a:endParaRPr>
          </a:p>
          <a:p>
            <a:pPr marL="0" lvl="0" indent="0" rtl="0">
              <a:lnSpc>
                <a:spcPct val="150000"/>
              </a:lnSpc>
              <a:spcBef>
                <a:spcPts val="260"/>
              </a:spcBef>
              <a:spcAft>
                <a:spcPts val="0"/>
              </a:spcAft>
              <a:buSzPts val="1105"/>
              <a:buNone/>
            </a:pPr>
            <a:r>
              <a:rPr lang="nn-NO" sz="1100" dirty="0">
                <a:solidFill>
                  <a:schemeClr val="tx1"/>
                </a:solidFill>
                <a:latin typeface="Calibri" panose="020F0502020204030204" pitchFamily="34" charset="0"/>
                <a:cs typeface="Calibri" panose="020F0502020204030204" pitchFamily="34" charset="0"/>
              </a:rPr>
              <a:t>Borna treng minst ein trygg vaksen å vera nært knytt til i barnehagen, som ei “trygg hamn” i kvardagen. Born skal få oppleve å høyre til i barnefellesskapet gjennom leik og samspel med andre born. </a:t>
            </a:r>
            <a:r>
              <a:rPr lang="nb-NO"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Inkluderende praksis vil være universelle tiltak som kan løfte mange barn med små tilpasninger.</a:t>
            </a:r>
          </a:p>
          <a:p>
            <a:pPr marL="0" lvl="0" indent="0" algn="ctr" rtl="0">
              <a:lnSpc>
                <a:spcPct val="150000"/>
              </a:lnSpc>
              <a:spcBef>
                <a:spcPts val="880"/>
              </a:spcBef>
              <a:spcAft>
                <a:spcPts val="0"/>
              </a:spcAft>
              <a:buSzPts val="3740"/>
              <a:buNone/>
            </a:pPr>
            <a:endParaRPr sz="1100" dirty="0">
              <a:solidFill>
                <a:srgbClr val="0070C0"/>
              </a:solidFill>
              <a:latin typeface="Calibri" panose="020F0502020204030204" pitchFamily="34" charset="0"/>
              <a:cs typeface="Calibri" panose="020F0502020204030204" pitchFamily="34" charset="0"/>
            </a:endParaRPr>
          </a:p>
          <a:p>
            <a:pPr marL="0" lvl="0" indent="0" algn="l" rtl="0">
              <a:spcBef>
                <a:spcPts val="480"/>
              </a:spcBef>
              <a:spcAft>
                <a:spcPts val="0"/>
              </a:spcAft>
              <a:buSzPts val="2040"/>
              <a:buNone/>
            </a:pPr>
            <a:endParaRPr dirty="0">
              <a:solidFill>
                <a:srgbClr val="66FF33"/>
              </a:solidFill>
            </a:endParaRPr>
          </a:p>
        </p:txBody>
      </p:sp>
      <p:sp>
        <p:nvSpPr>
          <p:cNvPr id="2" name="Plassholder for lysbildenummer 1">
            <a:extLst>
              <a:ext uri="{FF2B5EF4-FFF2-40B4-BE49-F238E27FC236}">
                <a16:creationId xmlns:a16="http://schemas.microsoft.com/office/drawing/2014/main" id="{B29E8FEF-8E8A-48BF-8888-BAFC81A5717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10</a:t>
            </a:fld>
            <a:endParaRPr lang="no-NO"/>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8BACA854-3EDD-49A6-A775-A4C0C0640FA8}"/>
              </a:ext>
            </a:extLst>
          </p:cNvPr>
          <p:cNvSpPr>
            <a:spLocks noGrp="1"/>
          </p:cNvSpPr>
          <p:nvPr>
            <p:ph type="title"/>
          </p:nvPr>
        </p:nvSpPr>
        <p:spPr/>
        <p:txBody>
          <a:bodyPr/>
          <a:lstStyle/>
          <a:p>
            <a:pPr algn="ctr"/>
            <a:r>
              <a:rPr lang="nb-NO" sz="1800" b="1" dirty="0">
                <a:solidFill>
                  <a:srgbClr val="002060"/>
                </a:solidFill>
                <a:latin typeface="Calibri" panose="020F0502020204030204" pitchFamily="34" charset="0"/>
                <a:cs typeface="Calibri" panose="020F0502020204030204" pitchFamily="34" charset="0"/>
              </a:rPr>
              <a:t>Ansattes holdninger og handlinger </a:t>
            </a:r>
            <a:br>
              <a:rPr lang="nb-NO" sz="1800" dirty="0"/>
            </a:br>
            <a:r>
              <a:rPr lang="nb-NO" sz="1100" dirty="0">
                <a:solidFill>
                  <a:srgbClr val="002060"/>
                </a:solidFill>
                <a:latin typeface="Calibri" panose="020F0502020204030204" pitchFamily="34" charset="0"/>
                <a:cs typeface="Calibri" panose="020F0502020204030204" pitchFamily="34" charset="0"/>
              </a:rPr>
              <a:t>(Linder,2019,s.117) ei rettleiing for </a:t>
            </a:r>
            <a:r>
              <a:rPr lang="nb-NO" sz="1100" dirty="0" err="1">
                <a:solidFill>
                  <a:srgbClr val="002060"/>
                </a:solidFill>
                <a:latin typeface="Calibri" panose="020F0502020204030204" pitchFamily="34" charset="0"/>
                <a:cs typeface="Calibri" panose="020F0502020204030204" pitchFamily="34" charset="0"/>
              </a:rPr>
              <a:t>dei</a:t>
            </a:r>
            <a:r>
              <a:rPr lang="nb-NO" sz="1100" dirty="0">
                <a:solidFill>
                  <a:srgbClr val="002060"/>
                </a:solidFill>
                <a:latin typeface="Calibri" panose="020F0502020204030204" pitchFamily="34" charset="0"/>
                <a:cs typeface="Calibri" panose="020F0502020204030204" pitchFamily="34" charset="0"/>
              </a:rPr>
              <a:t> tilsette</a:t>
            </a:r>
          </a:p>
        </p:txBody>
      </p:sp>
      <p:pic>
        <p:nvPicPr>
          <p:cNvPr id="7" name="Bilde 6">
            <a:extLst>
              <a:ext uri="{FF2B5EF4-FFF2-40B4-BE49-F238E27FC236}">
                <a16:creationId xmlns:a16="http://schemas.microsoft.com/office/drawing/2014/main" id="{C314DD74-2149-4CF5-BCE3-C940FEA2CAEA}"/>
              </a:ext>
            </a:extLst>
          </p:cNvPr>
          <p:cNvPicPr>
            <a:picLocks noChangeAspect="1"/>
          </p:cNvPicPr>
          <p:nvPr/>
        </p:nvPicPr>
        <p:blipFill>
          <a:blip r:embed="rId2"/>
          <a:stretch>
            <a:fillRect/>
          </a:stretch>
        </p:blipFill>
        <p:spPr>
          <a:xfrm>
            <a:off x="303562" y="1574006"/>
            <a:ext cx="8432066" cy="4777740"/>
          </a:xfrm>
          <a:prstGeom prst="rect">
            <a:avLst/>
          </a:prstGeom>
        </p:spPr>
      </p:pic>
      <p:sp>
        <p:nvSpPr>
          <p:cNvPr id="2" name="Plassholder for lysbildenummer 1">
            <a:extLst>
              <a:ext uri="{FF2B5EF4-FFF2-40B4-BE49-F238E27FC236}">
                <a16:creationId xmlns:a16="http://schemas.microsoft.com/office/drawing/2014/main" id="{C2DC4444-2076-49FC-B22F-0C21AD7A230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11</a:t>
            </a:fld>
            <a:endParaRPr lang="no-NO"/>
          </a:p>
        </p:txBody>
      </p:sp>
    </p:spTree>
    <p:extLst>
      <p:ext uri="{BB962C8B-B14F-4D97-AF65-F5344CB8AC3E}">
        <p14:creationId xmlns:p14="http://schemas.microsoft.com/office/powerpoint/2010/main" val="80761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FC3C45C-9CFB-4452-B2CA-9113D0AE73AC}"/>
              </a:ext>
            </a:extLst>
          </p:cNvPr>
          <p:cNvPicPr>
            <a:picLocks noChangeAspect="1"/>
          </p:cNvPicPr>
          <p:nvPr/>
        </p:nvPicPr>
        <p:blipFill rotWithShape="1">
          <a:blip r:embed="rId2"/>
          <a:srcRect b="12362"/>
          <a:stretch/>
        </p:blipFill>
        <p:spPr>
          <a:xfrm>
            <a:off x="3615982" y="523781"/>
            <a:ext cx="5285549" cy="6010183"/>
          </a:xfrm>
          <a:prstGeom prst="rect">
            <a:avLst/>
          </a:prstGeom>
        </p:spPr>
      </p:pic>
      <p:sp>
        <p:nvSpPr>
          <p:cNvPr id="7" name="Rektangel 6">
            <a:extLst>
              <a:ext uri="{FF2B5EF4-FFF2-40B4-BE49-F238E27FC236}">
                <a16:creationId xmlns:a16="http://schemas.microsoft.com/office/drawing/2014/main" id="{68A4A864-E9D2-4BE3-AA73-C1CFBF5775E0}"/>
              </a:ext>
            </a:extLst>
          </p:cNvPr>
          <p:cNvSpPr/>
          <p:nvPr/>
        </p:nvSpPr>
        <p:spPr>
          <a:xfrm>
            <a:off x="136938" y="523781"/>
            <a:ext cx="3258105" cy="6055504"/>
          </a:xfrm>
          <a:prstGeom prst="rect">
            <a:avLst/>
          </a:prstGeom>
          <a:ln w="28575">
            <a:solidFill>
              <a:srgbClr val="002060"/>
            </a:solidFill>
          </a:ln>
        </p:spPr>
        <p:txBody>
          <a:bodyPr wrap="square">
            <a:spAutoFit/>
          </a:bodyPr>
          <a:lstStyle/>
          <a:p>
            <a:pPr lvl="0"/>
            <a:r>
              <a:rPr lang="nn-NO" sz="1800" b="1" dirty="0">
                <a:solidFill>
                  <a:srgbClr val="002060"/>
                </a:solidFill>
                <a:latin typeface="Calibri" panose="020F0502020204030204" pitchFamily="34" charset="0"/>
                <a:ea typeface="Calibri" panose="020F0502020204030204" pitchFamily="34" charset="0"/>
                <a:cs typeface="Calibri" panose="020F0502020204030204" pitchFamily="34" charset="0"/>
              </a:rPr>
              <a:t>Autoritativ vaksenstil</a:t>
            </a:r>
          </a:p>
          <a:p>
            <a:pPr lvl="0"/>
            <a:endParaRPr lang="nn-NO" sz="1200" b="1" dirty="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lvl="0">
              <a:lnSpc>
                <a:spcPct val="150000"/>
              </a:lnSpc>
            </a:pPr>
            <a:r>
              <a:rPr lang="nn-NO" sz="1100" dirty="0">
                <a:solidFill>
                  <a:schemeClr val="tx1"/>
                </a:solidFill>
                <a:latin typeface="Calibri" panose="020F0502020204030204" pitchFamily="34" charset="0"/>
                <a:ea typeface="Calibri" panose="020F0502020204030204" pitchFamily="34" charset="0"/>
                <a:cs typeface="Calibri" panose="020F0502020204030204" pitchFamily="34" charset="0"/>
              </a:rPr>
              <a:t>Den autoritative vaksenstilen er noko vi vaksne strekker oss etter, og jobbar med å være mest mogleg autoritative gjennom hele barnehagedagen. Å være autoritativ, vil seie å være ein varm og grensesetjande vaksen  i sampel med borna.</a:t>
            </a:r>
          </a:p>
          <a:p>
            <a:pPr lvl="0">
              <a:lnSpc>
                <a:spcPct val="150000"/>
              </a:lnSpc>
            </a:pPr>
            <a:endParaRPr lang="nn-NO" sz="11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lvl="0">
              <a:lnSpc>
                <a:spcPct val="150000"/>
              </a:lnSpc>
            </a:pPr>
            <a:r>
              <a:rPr lang="nn-NO" sz="1100" dirty="0">
                <a:solidFill>
                  <a:schemeClr val="tx1"/>
                </a:solidFill>
                <a:latin typeface="Calibri" panose="020F0502020204030204" pitchFamily="34" charset="0"/>
                <a:ea typeface="Calibri" panose="020F0502020204030204" pitchFamily="34" charset="0"/>
                <a:cs typeface="Calibri" panose="020F0502020204030204" pitchFamily="34" charset="0"/>
              </a:rPr>
              <a:t>Me har i følgje Baumrin 4 ulike vaksenstilar me kan bruke. For å forklare dei 4 ulike vaksenstilane bruker me denne dette biletet:</a:t>
            </a:r>
          </a:p>
          <a:p>
            <a:pPr lvl="0">
              <a:lnSpc>
                <a:spcPct val="150000"/>
              </a:lnSpc>
            </a:pPr>
            <a:endParaRPr lang="nn-NO" sz="11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lvl="0">
              <a:lnSpc>
                <a:spcPct val="150000"/>
              </a:lnSpc>
            </a:pPr>
            <a:r>
              <a:rPr lang="nn-NO" sz="1100" dirty="0">
                <a:solidFill>
                  <a:schemeClr val="tx1"/>
                </a:solidFill>
                <a:latin typeface="Calibri" panose="020F0502020204030204" pitchFamily="34" charset="0"/>
                <a:ea typeface="Calibri" panose="020F0502020204030204" pitchFamily="34" charset="0"/>
                <a:cs typeface="Calibri" panose="020F0502020204030204" pitchFamily="34" charset="0"/>
              </a:rPr>
              <a:t>Som me ser av modellen har den to aksar. Den eine heiter relasjonsaksen. Den handlar om kor varm den vaksne er samen med borna. Det handlar om graden av nærheit og varme til borna. </a:t>
            </a:r>
          </a:p>
          <a:p>
            <a:pPr lvl="0">
              <a:lnSpc>
                <a:spcPct val="150000"/>
              </a:lnSpc>
            </a:pPr>
            <a:r>
              <a:rPr lang="nn-NO" sz="1100" dirty="0">
                <a:solidFill>
                  <a:schemeClr val="tx1"/>
                </a:solidFill>
                <a:latin typeface="Calibri" panose="020F0502020204030204" pitchFamily="34" charset="0"/>
                <a:ea typeface="Calibri" panose="020F0502020204030204" pitchFamily="34" charset="0"/>
                <a:cs typeface="Calibri" panose="020F0502020204030204" pitchFamily="34" charset="0"/>
              </a:rPr>
              <a:t>Den andre aksen kallas kontrollaksen, og handlar om kor tydeleg man er som vaksen når en stiller krav og forventningar til borna. Målet er som de ser av modellen, er å gje borna mykje varme og nærheit, samtidig som ein som vaksne er tydeleg og set klare grenser og forventningar til borna. På den måten blir det trygt og forutsigbart for borna.</a:t>
            </a:r>
          </a:p>
          <a:p>
            <a:pPr lvl="0"/>
            <a:endParaRPr lang="nn-NO" sz="1100" dirty="0">
              <a:latin typeface="Arial" panose="020B0604020202020204" pitchFamily="34" charset="0"/>
              <a:ea typeface="Calibri" panose="020F0502020204030204" pitchFamily="34" charset="0"/>
              <a:cs typeface="Times New Roman" panose="02020603050405020304" pitchFamily="18" charset="0"/>
            </a:endParaRPr>
          </a:p>
        </p:txBody>
      </p:sp>
      <p:sp>
        <p:nvSpPr>
          <p:cNvPr id="2" name="Plassholder for lysbildenummer 1">
            <a:extLst>
              <a:ext uri="{FF2B5EF4-FFF2-40B4-BE49-F238E27FC236}">
                <a16:creationId xmlns:a16="http://schemas.microsoft.com/office/drawing/2014/main" id="{9D753D85-D935-47EF-9810-196610968C4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12</a:t>
            </a:fld>
            <a:endParaRPr lang="no-NO"/>
          </a:p>
        </p:txBody>
      </p:sp>
    </p:spTree>
    <p:extLst>
      <p:ext uri="{BB962C8B-B14F-4D97-AF65-F5344CB8AC3E}">
        <p14:creationId xmlns:p14="http://schemas.microsoft.com/office/powerpoint/2010/main" val="84441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71C185B-BE4A-40B3-AE25-A8E9C9BD1247}"/>
              </a:ext>
            </a:extLst>
          </p:cNvPr>
          <p:cNvPicPr>
            <a:picLocks noChangeAspect="1"/>
          </p:cNvPicPr>
          <p:nvPr/>
        </p:nvPicPr>
        <p:blipFill>
          <a:blip r:embed="rId2"/>
          <a:stretch>
            <a:fillRect/>
          </a:stretch>
        </p:blipFill>
        <p:spPr>
          <a:xfrm>
            <a:off x="2554664" y="409076"/>
            <a:ext cx="6497159" cy="6338895"/>
          </a:xfrm>
          <a:prstGeom prst="rect">
            <a:avLst/>
          </a:prstGeom>
        </p:spPr>
      </p:pic>
      <p:sp>
        <p:nvSpPr>
          <p:cNvPr id="3" name="Rektangel 2">
            <a:extLst>
              <a:ext uri="{FF2B5EF4-FFF2-40B4-BE49-F238E27FC236}">
                <a16:creationId xmlns:a16="http://schemas.microsoft.com/office/drawing/2014/main" id="{9A36D61E-7DA2-413E-8728-CAB0A70B11B5}"/>
              </a:ext>
            </a:extLst>
          </p:cNvPr>
          <p:cNvSpPr/>
          <p:nvPr/>
        </p:nvSpPr>
        <p:spPr>
          <a:xfrm>
            <a:off x="111031" y="838970"/>
            <a:ext cx="2726437" cy="3293209"/>
          </a:xfrm>
          <a:prstGeom prst="rect">
            <a:avLst/>
          </a:prstGeom>
          <a:solidFill>
            <a:schemeClr val="bg1"/>
          </a:solidFill>
          <a:ln w="28575">
            <a:solidFill>
              <a:srgbClr val="002060"/>
            </a:solidFill>
          </a:ln>
        </p:spPr>
        <p:style>
          <a:lnRef idx="2">
            <a:schemeClr val="accent1"/>
          </a:lnRef>
          <a:fillRef idx="1">
            <a:schemeClr val="lt1"/>
          </a:fillRef>
          <a:effectRef idx="0">
            <a:schemeClr val="accent1"/>
          </a:effectRef>
          <a:fontRef idx="minor">
            <a:schemeClr val="dk1"/>
          </a:fontRef>
        </p:style>
        <p:txBody>
          <a:bodyPr wrap="square">
            <a:spAutoFit/>
          </a:bodyPr>
          <a:lstStyle/>
          <a:p>
            <a:endParaRPr lang="nb-NO"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nb-NO"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n-NO" sz="1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Arbeid i barnehage er spennande, fordi du blir personleg utfordra </a:t>
            </a:r>
          </a:p>
          <a:p>
            <a:r>
              <a:rPr lang="nn-NO" sz="1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på dette</a:t>
            </a:r>
          </a:p>
          <a:p>
            <a:endParaRPr lang="nb-NO" sz="2400" b="1" dirty="0">
              <a:solidFill>
                <a:srgbClr val="002060"/>
              </a:solidFill>
              <a:ea typeface="Times New Roman" panose="02020603050405020304" pitchFamily="18" charset="0"/>
            </a:endParaRPr>
          </a:p>
          <a:p>
            <a:endParaRPr lang="nb-NO" b="1" dirty="0">
              <a:solidFill>
                <a:srgbClr val="002060"/>
              </a:solidFill>
              <a:effectLst/>
              <a:latin typeface="Times New Roman" panose="02020603050405020304" pitchFamily="18" charset="0"/>
              <a:ea typeface="Times New Roman" panose="02020603050405020304" pitchFamily="18" charset="0"/>
            </a:endParaRPr>
          </a:p>
          <a:p>
            <a:endParaRPr lang="nb-NO" b="1" dirty="0">
              <a:solidFill>
                <a:srgbClr val="002060"/>
              </a:solidFill>
              <a:latin typeface="Times New Roman" panose="02020603050405020304" pitchFamily="18" charset="0"/>
              <a:ea typeface="Times New Roman" panose="02020603050405020304" pitchFamily="18" charset="0"/>
            </a:endParaRPr>
          </a:p>
          <a:p>
            <a:endParaRPr lang="nb-NO" b="1" dirty="0">
              <a:solidFill>
                <a:srgbClr val="002060"/>
              </a:solidFill>
              <a:effectLst/>
              <a:latin typeface="Times New Roman" panose="02020603050405020304" pitchFamily="18" charset="0"/>
              <a:ea typeface="Times New Roman" panose="02020603050405020304" pitchFamily="18" charset="0"/>
            </a:endParaRPr>
          </a:p>
          <a:p>
            <a:endParaRPr lang="nb-NO" b="1" dirty="0">
              <a:solidFill>
                <a:srgbClr val="002060"/>
              </a:solidFill>
              <a:latin typeface="Times New Roman" panose="02020603050405020304" pitchFamily="18" charset="0"/>
              <a:ea typeface="Times New Roman" panose="02020603050405020304" pitchFamily="18" charset="0"/>
            </a:endParaRPr>
          </a:p>
          <a:p>
            <a:endParaRPr lang="nb-NO" b="1" dirty="0">
              <a:solidFill>
                <a:srgbClr val="002060"/>
              </a:solidFill>
              <a:latin typeface="Times New Roman" panose="02020603050405020304" pitchFamily="18" charset="0"/>
              <a:ea typeface="Times New Roman" panose="02020603050405020304" pitchFamily="18" charset="0"/>
            </a:endParaRPr>
          </a:p>
          <a:p>
            <a:endParaRPr lang="nb-NO" b="1" dirty="0">
              <a:solidFill>
                <a:srgbClr val="002060"/>
              </a:solidFill>
              <a:effectLst/>
              <a:latin typeface="Times New Roman" panose="02020603050405020304" pitchFamily="18" charset="0"/>
              <a:ea typeface="Times New Roman" panose="02020603050405020304" pitchFamily="18" charset="0"/>
            </a:endParaRPr>
          </a:p>
        </p:txBody>
      </p:sp>
      <p:cxnSp>
        <p:nvCxnSpPr>
          <p:cNvPr id="5" name="Rett pilkobling 4">
            <a:extLst>
              <a:ext uri="{FF2B5EF4-FFF2-40B4-BE49-F238E27FC236}">
                <a16:creationId xmlns:a16="http://schemas.microsoft.com/office/drawing/2014/main" id="{BB0FE63C-C353-4A3F-B483-46C36E5F5B0E}"/>
              </a:ext>
            </a:extLst>
          </p:cNvPr>
          <p:cNvCxnSpPr/>
          <p:nvPr/>
        </p:nvCxnSpPr>
        <p:spPr>
          <a:xfrm>
            <a:off x="1551621" y="2236433"/>
            <a:ext cx="65694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 name="Plassholder for lysbildenummer 3">
            <a:extLst>
              <a:ext uri="{FF2B5EF4-FFF2-40B4-BE49-F238E27FC236}">
                <a16:creationId xmlns:a16="http://schemas.microsoft.com/office/drawing/2014/main" id="{731B194F-B148-4E51-8219-85A9DB33F34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13</a:t>
            </a:fld>
            <a:endParaRPr lang="no-NO"/>
          </a:p>
        </p:txBody>
      </p:sp>
    </p:spTree>
    <p:extLst>
      <p:ext uri="{BB962C8B-B14F-4D97-AF65-F5344CB8AC3E}">
        <p14:creationId xmlns:p14="http://schemas.microsoft.com/office/powerpoint/2010/main" val="2649804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8"/>
          <p:cNvSpPr txBox="1">
            <a:spLocks noGrp="1"/>
          </p:cNvSpPr>
          <p:nvPr>
            <p:ph type="title"/>
          </p:nvPr>
        </p:nvSpPr>
        <p:spPr>
          <a:xfrm>
            <a:off x="53340" y="533400"/>
            <a:ext cx="2682240" cy="5991944"/>
          </a:xfrm>
          <a:prstGeom prst="rect">
            <a:avLst/>
          </a:prstGeom>
          <a:solidFill>
            <a:schemeClr val="bg1"/>
          </a:solidFill>
          <a:ln w="28575">
            <a:solidFill>
              <a:srgbClr val="002060"/>
            </a:solidFill>
          </a:ln>
        </p:spPr>
        <p:txBody>
          <a:bodyPr spcFirstLastPara="1" wrap="square" lIns="91425" tIns="45700" rIns="91425" bIns="45700" anchor="ctr" anchorCtr="0">
            <a:normAutofit fontScale="90000"/>
          </a:bodyPr>
          <a:lstStyle/>
          <a:p>
            <a:pPr marL="171450" lvl="0" indent="-171450">
              <a:lnSpc>
                <a:spcPct val="150000"/>
              </a:lnSpc>
              <a:spcBef>
                <a:spcPts val="194"/>
              </a:spcBef>
              <a:buClr>
                <a:srgbClr val="53548A"/>
              </a:buClr>
              <a:buSzPts val="825"/>
              <a:buFont typeface="Arial" panose="020B0604020202020204" pitchFamily="34" charset="0"/>
              <a:buChar char="•"/>
            </a:pPr>
            <a:r>
              <a:rPr lang="no-NO" sz="1200" b="1" dirty="0">
                <a:solidFill>
                  <a:srgbClr val="002060"/>
                </a:solidFill>
                <a:latin typeface="Calibri" panose="020F0502020204030204" pitchFamily="34" charset="0"/>
                <a:cs typeface="Calibri" panose="020F0502020204030204" pitchFamily="34" charset="0"/>
              </a:rPr>
              <a:t>Danning</a:t>
            </a:r>
            <a:br>
              <a:rPr lang="nb-NO" sz="1200" b="1" dirty="0">
                <a:solidFill>
                  <a:srgbClr val="002060"/>
                </a:solidFill>
                <a:latin typeface="Calibri" panose="020F0502020204030204" pitchFamily="34" charset="0"/>
                <a:cs typeface="Calibri" panose="020F0502020204030204" pitchFamily="34" charset="0"/>
              </a:rPr>
            </a:br>
            <a:br>
              <a:rPr lang="no-NO" sz="3240" dirty="0">
                <a:solidFill>
                  <a:srgbClr val="002060"/>
                </a:solidFill>
              </a:rPr>
            </a:br>
            <a:r>
              <a:rPr lang="nn-NO" sz="1100" b="1" u="sng" dirty="0">
                <a:solidFill>
                  <a:srgbClr val="002060"/>
                </a:solidFill>
                <a:latin typeface="Calibri" panose="020F0502020204030204" pitchFamily="34" charset="0"/>
                <a:cs typeface="Calibri" panose="020F0502020204030204" pitchFamily="34" charset="0"/>
              </a:rPr>
              <a:t>Borna skal få oppleve:</a:t>
            </a:r>
            <a:br>
              <a:rPr lang="nn-NO" sz="1100" dirty="0">
                <a:solidFill>
                  <a:srgbClr val="000000"/>
                </a:solidFill>
                <a:latin typeface="Calibri" panose="020F0502020204030204" pitchFamily="34" charset="0"/>
                <a:cs typeface="Calibri" panose="020F0502020204030204" pitchFamily="34" charset="0"/>
              </a:rPr>
            </a:br>
            <a:r>
              <a:rPr lang="nn-NO" sz="1100" dirty="0">
                <a:solidFill>
                  <a:schemeClr val="accent1">
                    <a:lumMod val="75000"/>
                  </a:schemeClr>
                </a:solidFill>
                <a:latin typeface="Calibri" panose="020F0502020204030204" pitchFamily="34" charset="0"/>
                <a:cs typeface="Calibri" panose="020F0502020204030204" pitchFamily="34" charset="0"/>
              </a:rPr>
              <a:t>Respekt og </a:t>
            </a:r>
            <a:r>
              <a:rPr lang="nn-NO" sz="1100" dirty="0">
                <a:solidFill>
                  <a:srgbClr val="002060"/>
                </a:solidFill>
                <a:latin typeface="Calibri" panose="020F0502020204030204" pitchFamily="34" charset="0"/>
                <a:cs typeface="Calibri" panose="020F0502020204030204" pitchFamily="34" charset="0"/>
              </a:rPr>
              <a:t>anerkjennelse</a:t>
            </a:r>
            <a:br>
              <a:rPr lang="nn-NO" sz="1100" dirty="0">
                <a:solidFill>
                  <a:schemeClr val="accent1">
                    <a:lumMod val="75000"/>
                  </a:schemeClr>
                </a:solidFill>
                <a:latin typeface="Calibri" panose="020F0502020204030204" pitchFamily="34" charset="0"/>
                <a:cs typeface="Calibri" panose="020F0502020204030204" pitchFamily="34" charset="0"/>
              </a:rPr>
            </a:br>
            <a:r>
              <a:rPr lang="nn-NO" sz="1100" dirty="0">
                <a:solidFill>
                  <a:schemeClr val="accent1">
                    <a:lumMod val="75000"/>
                  </a:schemeClr>
                </a:solidFill>
                <a:latin typeface="Calibri" panose="020F0502020204030204" pitchFamily="34" charset="0"/>
                <a:cs typeface="Calibri" panose="020F0502020204030204" pitchFamily="34" charset="0"/>
              </a:rPr>
              <a:t>Å erfare korleis ein skal vera med andre menneske</a:t>
            </a:r>
            <a:br>
              <a:rPr lang="nn-NO" sz="1100" dirty="0">
                <a:solidFill>
                  <a:schemeClr val="accent1">
                    <a:lumMod val="75000"/>
                  </a:schemeClr>
                </a:solidFill>
                <a:latin typeface="Calibri" panose="020F0502020204030204" pitchFamily="34" charset="0"/>
                <a:cs typeface="Calibri" panose="020F0502020204030204" pitchFamily="34" charset="0"/>
              </a:rPr>
            </a:br>
            <a:r>
              <a:rPr lang="nn-NO" sz="1100" dirty="0">
                <a:solidFill>
                  <a:schemeClr val="accent1">
                    <a:lumMod val="75000"/>
                  </a:schemeClr>
                </a:solidFill>
                <a:latin typeface="Calibri" panose="020F0502020204030204" pitchFamily="34" charset="0"/>
                <a:cs typeface="Calibri" panose="020F0502020204030204" pitchFamily="34" charset="0"/>
              </a:rPr>
              <a:t>Å erfara ulike strategiar for å meistre ulike situasjonar</a:t>
            </a:r>
            <a:br>
              <a:rPr lang="nn-NO" sz="1100" dirty="0">
                <a:solidFill>
                  <a:schemeClr val="accent1">
                    <a:lumMod val="75000"/>
                  </a:schemeClr>
                </a:solidFill>
                <a:latin typeface="Calibri" panose="020F0502020204030204" pitchFamily="34" charset="0"/>
                <a:cs typeface="Calibri" panose="020F0502020204030204" pitchFamily="34" charset="0"/>
              </a:rPr>
            </a:br>
            <a:r>
              <a:rPr lang="nn-NO" sz="1100" dirty="0">
                <a:solidFill>
                  <a:schemeClr val="accent1">
                    <a:lumMod val="75000"/>
                  </a:schemeClr>
                </a:solidFill>
                <a:latin typeface="Calibri" panose="020F0502020204030204" pitchFamily="34" charset="0"/>
                <a:cs typeface="Calibri" panose="020F0502020204030204" pitchFamily="34" charset="0"/>
              </a:rPr>
              <a:t>Engasjerte vaksne som møter dei i her- og no situasjoner og set ord på og samtaler om barnet sine undringar og erfaringar</a:t>
            </a:r>
            <a:br>
              <a:rPr lang="nn-NO" sz="1100" dirty="0">
                <a:solidFill>
                  <a:schemeClr val="accent1">
                    <a:lumMod val="75000"/>
                  </a:schemeClr>
                </a:solidFill>
                <a:latin typeface="Calibri" panose="020F0502020204030204" pitchFamily="34" charset="0"/>
                <a:cs typeface="Calibri" panose="020F0502020204030204" pitchFamily="34" charset="0"/>
              </a:rPr>
            </a:br>
            <a:br>
              <a:rPr lang="nn-NO" sz="1100" dirty="0">
                <a:solidFill>
                  <a:srgbClr val="000000"/>
                </a:solidFill>
                <a:latin typeface="Calibri" panose="020F0502020204030204" pitchFamily="34" charset="0"/>
                <a:cs typeface="Calibri" panose="020F0502020204030204" pitchFamily="34" charset="0"/>
              </a:rPr>
            </a:br>
            <a:r>
              <a:rPr lang="nn-NO" sz="1100" b="1" u="sng" dirty="0">
                <a:solidFill>
                  <a:srgbClr val="002060"/>
                </a:solidFill>
                <a:latin typeface="Calibri" panose="020F0502020204030204" pitchFamily="34" charset="0"/>
                <a:cs typeface="Calibri" panose="020F0502020204030204" pitchFamily="34" charset="0"/>
              </a:rPr>
              <a:t>Personalet  skal: </a:t>
            </a:r>
            <a:br>
              <a:rPr lang="nn-NO" sz="1100" u="sng" dirty="0">
                <a:solidFill>
                  <a:srgbClr val="002060"/>
                </a:solidFill>
                <a:latin typeface="Calibri" panose="020F0502020204030204" pitchFamily="34" charset="0"/>
                <a:cs typeface="Calibri" panose="020F0502020204030204" pitchFamily="34" charset="0"/>
              </a:rPr>
            </a:br>
            <a:r>
              <a:rPr lang="nn-NO" sz="1100" dirty="0">
                <a:solidFill>
                  <a:schemeClr val="accent1">
                    <a:lumMod val="75000"/>
                  </a:schemeClr>
                </a:solidFill>
                <a:latin typeface="Calibri" panose="020F0502020204030204" pitchFamily="34" charset="0"/>
                <a:cs typeface="Calibri" panose="020F0502020204030204" pitchFamily="34" charset="0"/>
              </a:rPr>
              <a:t>Vere gode rollemodellar</a:t>
            </a:r>
            <a:br>
              <a:rPr lang="nn-NO" sz="1100" dirty="0">
                <a:solidFill>
                  <a:schemeClr val="accent1">
                    <a:lumMod val="75000"/>
                  </a:schemeClr>
                </a:solidFill>
                <a:latin typeface="Calibri" panose="020F0502020204030204" pitchFamily="34" charset="0"/>
                <a:cs typeface="Calibri" panose="020F0502020204030204" pitchFamily="34" charset="0"/>
              </a:rPr>
            </a:br>
            <a:r>
              <a:rPr lang="nn-NO" sz="1100" dirty="0">
                <a:solidFill>
                  <a:schemeClr val="accent1">
                    <a:lumMod val="75000"/>
                  </a:schemeClr>
                </a:solidFill>
                <a:latin typeface="Calibri" panose="020F0502020204030204" pitchFamily="34" charset="0"/>
                <a:cs typeface="Calibri" panose="020F0502020204030204" pitchFamily="34" charset="0"/>
              </a:rPr>
              <a:t>Oppmuntra og støtta barna til å tenkje sjølv og ta aktive val</a:t>
            </a:r>
            <a:br>
              <a:rPr lang="nn-NO" sz="1100" dirty="0">
                <a:solidFill>
                  <a:schemeClr val="accent1">
                    <a:lumMod val="75000"/>
                  </a:schemeClr>
                </a:solidFill>
                <a:latin typeface="Calibri" panose="020F0502020204030204" pitchFamily="34" charset="0"/>
                <a:cs typeface="Calibri" panose="020F0502020204030204" pitchFamily="34" charset="0"/>
              </a:rPr>
            </a:br>
            <a:r>
              <a:rPr lang="nn-NO" sz="1100" dirty="0">
                <a:solidFill>
                  <a:schemeClr val="accent1">
                    <a:lumMod val="75000"/>
                  </a:schemeClr>
                </a:solidFill>
                <a:latin typeface="Calibri" panose="020F0502020204030204" pitchFamily="34" charset="0"/>
                <a:cs typeface="Calibri" panose="020F0502020204030204" pitchFamily="34" charset="0"/>
              </a:rPr>
              <a:t>Undre seg i lag med barna gjennom aktivt å setje ord på undringar og refleksjoner i lag med barnet</a:t>
            </a:r>
            <a:br>
              <a:rPr lang="nn-NO" sz="1100" dirty="0">
                <a:solidFill>
                  <a:schemeClr val="accent1">
                    <a:lumMod val="75000"/>
                  </a:schemeClr>
                </a:solidFill>
                <a:latin typeface="Calibri" panose="020F0502020204030204" pitchFamily="34" charset="0"/>
                <a:cs typeface="Calibri" panose="020F0502020204030204" pitchFamily="34" charset="0"/>
              </a:rPr>
            </a:br>
            <a:r>
              <a:rPr lang="nn-NO" sz="1100" dirty="0">
                <a:solidFill>
                  <a:schemeClr val="accent1">
                    <a:lumMod val="75000"/>
                  </a:schemeClr>
                </a:solidFill>
                <a:latin typeface="Calibri" panose="020F0502020204030204" pitchFamily="34" charset="0"/>
                <a:cs typeface="Calibri" panose="020F0502020204030204" pitchFamily="34" charset="0"/>
              </a:rPr>
              <a:t>Vere open for andre sine meiningar</a:t>
            </a:r>
            <a:br>
              <a:rPr lang="nn-NO" sz="1100" dirty="0">
                <a:solidFill>
                  <a:schemeClr val="accent1">
                    <a:lumMod val="75000"/>
                  </a:schemeClr>
                </a:solidFill>
                <a:latin typeface="Calibri" panose="020F0502020204030204" pitchFamily="34" charset="0"/>
                <a:cs typeface="Calibri" panose="020F0502020204030204" pitchFamily="34" charset="0"/>
              </a:rPr>
            </a:br>
            <a:r>
              <a:rPr lang="nn-NO" sz="1100" dirty="0">
                <a:solidFill>
                  <a:srgbClr val="002060"/>
                </a:solidFill>
                <a:latin typeface="Calibri" panose="020F0502020204030204" pitchFamily="34" charset="0"/>
                <a:cs typeface="Calibri" panose="020F0502020204030204" pitchFamily="34" charset="0"/>
              </a:rPr>
              <a:t>Kunne tone seg inn på barnet og tenkje over kva er det barnets adferd fortel. Kva treng barnet av meg </a:t>
            </a:r>
            <a:br>
              <a:rPr lang="nn-NO" sz="1100" dirty="0">
                <a:solidFill>
                  <a:srgbClr val="0070C0"/>
                </a:solidFill>
                <a:latin typeface="Calibri" panose="020F0502020204030204" pitchFamily="34" charset="0"/>
                <a:cs typeface="Calibri" panose="020F0502020204030204" pitchFamily="34" charset="0"/>
              </a:rPr>
            </a:br>
            <a:br>
              <a:rPr lang="no-NO" sz="1200" dirty="0">
                <a:solidFill>
                  <a:srgbClr val="002060"/>
                </a:solidFill>
              </a:rPr>
            </a:br>
            <a:br>
              <a:rPr lang="no-NO" sz="1620" i="1" dirty="0">
                <a:solidFill>
                  <a:schemeClr val="lt1"/>
                </a:solidFill>
              </a:rPr>
            </a:br>
            <a:br>
              <a:rPr lang="no-NO" sz="1620" dirty="0">
                <a:solidFill>
                  <a:schemeClr val="lt1"/>
                </a:solidFill>
              </a:rPr>
            </a:br>
            <a:br>
              <a:rPr lang="no-NO" sz="3600" dirty="0"/>
            </a:br>
            <a:br>
              <a:rPr lang="no-NO" sz="1080" dirty="0"/>
            </a:br>
            <a:endParaRPr sz="1080" dirty="0"/>
          </a:p>
        </p:txBody>
      </p:sp>
      <p:sp>
        <p:nvSpPr>
          <p:cNvPr id="135" name="Google Shape;135;p18"/>
          <p:cNvSpPr txBox="1">
            <a:spLocks noGrp="1"/>
          </p:cNvSpPr>
          <p:nvPr>
            <p:ph type="body" idx="1"/>
          </p:nvPr>
        </p:nvSpPr>
        <p:spPr>
          <a:xfrm>
            <a:off x="2781301" y="518160"/>
            <a:ext cx="6309359" cy="60954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825"/>
              <a:buNone/>
            </a:pPr>
            <a:endParaRPr sz="971" i="1" dirty="0"/>
          </a:p>
          <a:p>
            <a:pPr marL="0" lvl="0" indent="0" rtl="0">
              <a:lnSpc>
                <a:spcPct val="80000"/>
              </a:lnSpc>
              <a:spcBef>
                <a:spcPts val="444"/>
              </a:spcBef>
              <a:spcAft>
                <a:spcPts val="0"/>
              </a:spcAft>
              <a:buSzPts val="1887"/>
              <a:buNone/>
            </a:pPr>
            <a:r>
              <a:rPr lang="no-NO" sz="1800" b="1" dirty="0">
                <a:solidFill>
                  <a:srgbClr val="002060"/>
                </a:solidFill>
                <a:latin typeface="Calibri" panose="020F0502020204030204" pitchFamily="34" charset="0"/>
                <a:cs typeface="Calibri" panose="020F0502020204030204" pitchFamily="34" charset="0"/>
              </a:rPr>
              <a:t>Danning</a:t>
            </a:r>
            <a:endParaRPr lang="nb-NO" sz="1800" b="1" dirty="0">
              <a:solidFill>
                <a:srgbClr val="002060"/>
              </a:solidFill>
              <a:latin typeface="Calibri" panose="020F0502020204030204" pitchFamily="34" charset="0"/>
              <a:cs typeface="Calibri" panose="020F0502020204030204" pitchFamily="34" charset="0"/>
            </a:endParaRPr>
          </a:p>
          <a:p>
            <a:pPr marL="0" lvl="0" indent="0" algn="l" rtl="0">
              <a:lnSpc>
                <a:spcPct val="80000"/>
              </a:lnSpc>
              <a:spcBef>
                <a:spcPts val="444"/>
              </a:spcBef>
              <a:spcAft>
                <a:spcPts val="0"/>
              </a:spcAft>
              <a:buSzPts val="1887"/>
              <a:buNone/>
            </a:pPr>
            <a:endParaRPr lang="nb-NO" dirty="0">
              <a:solidFill>
                <a:srgbClr val="002060"/>
              </a:solidFill>
            </a:endParaRPr>
          </a:p>
          <a:p>
            <a:pPr marL="0" lvl="0" indent="0">
              <a:lnSpc>
                <a:spcPct val="150000"/>
              </a:lnSpc>
              <a:spcBef>
                <a:spcPts val="222"/>
              </a:spcBef>
              <a:buSzPts val="944"/>
              <a:buNone/>
            </a:pPr>
            <a:r>
              <a:rPr lang="nb-NO" sz="1100" dirty="0">
                <a:solidFill>
                  <a:schemeClr val="tx1"/>
                </a:solidFill>
                <a:latin typeface="Calibri" panose="020F0502020204030204" pitchFamily="34" charset="0"/>
                <a:cs typeface="Calibri" panose="020F0502020204030204" pitchFamily="34" charset="0"/>
              </a:rPr>
              <a:t>Til alle tider har god oppdragelse vorte sett høgt. Oppdragelse har til hensikt å overføre kunnskap, verdiar og haldningar til born som om dei var blanke ark.</a:t>
            </a:r>
          </a:p>
          <a:p>
            <a:pPr marL="0" lvl="0" indent="0">
              <a:lnSpc>
                <a:spcPct val="150000"/>
              </a:lnSpc>
              <a:spcBef>
                <a:spcPts val="222"/>
              </a:spcBef>
              <a:buSzPts val="944"/>
              <a:buNone/>
            </a:pPr>
            <a:endParaRPr lang="nb-NO" sz="1100" dirty="0">
              <a:solidFill>
                <a:schemeClr val="tx1"/>
              </a:solidFill>
              <a:latin typeface="Calibri" panose="020F0502020204030204" pitchFamily="34" charset="0"/>
              <a:cs typeface="Calibri" panose="020F0502020204030204" pitchFamily="34" charset="0"/>
            </a:endParaRPr>
          </a:p>
          <a:p>
            <a:pPr marL="0" lvl="0" indent="0">
              <a:lnSpc>
                <a:spcPct val="150000"/>
              </a:lnSpc>
              <a:spcBef>
                <a:spcPts val="222"/>
              </a:spcBef>
              <a:buSzPts val="944"/>
              <a:buNone/>
            </a:pPr>
            <a:r>
              <a:rPr lang="nb-NO" sz="1100" dirty="0">
                <a:solidFill>
                  <a:schemeClr val="tx1"/>
                </a:solidFill>
                <a:latin typeface="Calibri" panose="020F0502020204030204" pitchFamily="34" charset="0"/>
                <a:cs typeface="Calibri" panose="020F0502020204030204" pitchFamily="34" charset="0"/>
              </a:rPr>
              <a:t>Danning derimot, skal setje borna i stand til </a:t>
            </a:r>
            <a:r>
              <a:rPr lang="nb-NO" sz="1100" i="1" dirty="0">
                <a:solidFill>
                  <a:schemeClr val="tx1"/>
                </a:solidFill>
                <a:latin typeface="Calibri" panose="020F0502020204030204" pitchFamily="34" charset="0"/>
                <a:cs typeface="Calibri" panose="020F0502020204030204" pitchFamily="34" charset="0"/>
              </a:rPr>
              <a:t>å tenkje sjølv, søkje kunnskap, verdiar og haldningar saman, gjennom dialog – der alle vert anerkjende som sjølvstendige menneske med følelsar og tankar i ein felles prosess.</a:t>
            </a:r>
          </a:p>
          <a:p>
            <a:pPr marL="0" lvl="0" indent="0" algn="l" rtl="0">
              <a:lnSpc>
                <a:spcPct val="150000"/>
              </a:lnSpc>
              <a:spcBef>
                <a:spcPts val="194"/>
              </a:spcBef>
              <a:spcAft>
                <a:spcPts val="0"/>
              </a:spcAft>
              <a:buSzPts val="825"/>
              <a:buNone/>
            </a:pPr>
            <a:endParaRPr sz="1100" i="1" dirty="0">
              <a:solidFill>
                <a:srgbClr val="00B050"/>
              </a:solidFill>
              <a:latin typeface="Calibri" panose="020F0502020204030204" pitchFamily="34" charset="0"/>
              <a:cs typeface="Calibri" panose="020F0502020204030204" pitchFamily="34" charset="0"/>
            </a:endParaRPr>
          </a:p>
          <a:p>
            <a:pPr marL="0" lvl="0" indent="0" algn="l" rtl="0">
              <a:lnSpc>
                <a:spcPct val="150000"/>
              </a:lnSpc>
              <a:spcBef>
                <a:spcPts val="222"/>
              </a:spcBef>
              <a:spcAft>
                <a:spcPts val="0"/>
              </a:spcAft>
              <a:buSzPts val="944"/>
              <a:buNone/>
            </a:pPr>
            <a:r>
              <a:rPr lang="no-NO" sz="1100" dirty="0">
                <a:solidFill>
                  <a:schemeClr val="tx1"/>
                </a:solidFill>
                <a:latin typeface="Calibri" panose="020F0502020204030204" pitchFamily="34" charset="0"/>
                <a:cs typeface="Calibri" panose="020F0502020204030204" pitchFamily="34" charset="0"/>
              </a:rPr>
              <a:t>Danning er ein livslang prosess som mellom anna handlar om å utvikle evne til å reflektere over eigne handlingar og veremåtar. Gjennom gode danningsprosessar blir barn i stand til å handtere livet ved at dei utviklar evna til å være prøvande og nysgjerrige på omverda og til å sjå seg sjølve som ei</a:t>
            </a:r>
            <a:r>
              <a:rPr lang="nb-NO" sz="1100" dirty="0">
                <a:solidFill>
                  <a:schemeClr val="tx1"/>
                </a:solidFill>
                <a:latin typeface="Calibri" panose="020F0502020204030204" pitchFamily="34" charset="0"/>
                <a:cs typeface="Calibri" panose="020F0502020204030204" pitchFamily="34" charset="0"/>
              </a:rPr>
              <a:t>t</a:t>
            </a:r>
            <a:r>
              <a:rPr lang="no-NO" sz="1100" dirty="0">
                <a:solidFill>
                  <a:schemeClr val="tx1"/>
                </a:solidFill>
                <a:latin typeface="Calibri" panose="020F0502020204030204" pitchFamily="34" charset="0"/>
                <a:cs typeface="Calibri" panose="020F0502020204030204" pitchFamily="34" charset="0"/>
              </a:rPr>
              <a:t> verdifull</a:t>
            </a:r>
            <a:r>
              <a:rPr lang="nb-NO" sz="1100" dirty="0">
                <a:solidFill>
                  <a:schemeClr val="tx1"/>
                </a:solidFill>
                <a:latin typeface="Calibri" panose="020F0502020204030204" pitchFamily="34" charset="0"/>
                <a:cs typeface="Calibri" panose="020F0502020204030204" pitchFamily="34" charset="0"/>
              </a:rPr>
              <a:t>t</a:t>
            </a:r>
            <a:r>
              <a:rPr lang="no-NO" sz="1100" dirty="0">
                <a:solidFill>
                  <a:schemeClr val="tx1"/>
                </a:solidFill>
                <a:latin typeface="Calibri" panose="020F0502020204030204" pitchFamily="34" charset="0"/>
                <a:cs typeface="Calibri" panose="020F0502020204030204" pitchFamily="34" charset="0"/>
              </a:rPr>
              <a:t> medlem av eit større fellesskap. </a:t>
            </a:r>
            <a:endParaRPr lang="nb-NO" sz="1100" dirty="0">
              <a:solidFill>
                <a:schemeClr val="tx1"/>
              </a:solidFill>
              <a:latin typeface="Calibri" panose="020F0502020204030204" pitchFamily="34" charset="0"/>
              <a:cs typeface="Calibri" panose="020F0502020204030204" pitchFamily="34" charset="0"/>
            </a:endParaRPr>
          </a:p>
          <a:p>
            <a:pPr marL="0" lvl="0" indent="0" algn="l" rtl="0">
              <a:lnSpc>
                <a:spcPct val="150000"/>
              </a:lnSpc>
              <a:spcBef>
                <a:spcPts val="222"/>
              </a:spcBef>
              <a:spcAft>
                <a:spcPts val="0"/>
              </a:spcAft>
              <a:buSzPts val="944"/>
              <a:buNone/>
            </a:pPr>
            <a:endParaRPr sz="1100" dirty="0">
              <a:latin typeface="Calibri" panose="020F0502020204030204" pitchFamily="34" charset="0"/>
              <a:cs typeface="Calibri" panose="020F0502020204030204" pitchFamily="34" charset="0"/>
            </a:endParaRPr>
          </a:p>
          <a:p>
            <a:pPr marL="0" lvl="0" indent="0" algn="l" rtl="0">
              <a:lnSpc>
                <a:spcPct val="150000"/>
              </a:lnSpc>
              <a:spcBef>
                <a:spcPts val="222"/>
              </a:spcBef>
              <a:spcAft>
                <a:spcPts val="0"/>
              </a:spcAft>
              <a:buSzPts val="944"/>
              <a:buNone/>
            </a:pPr>
            <a:r>
              <a:rPr lang="no-NO" sz="1100" dirty="0">
                <a:latin typeface="Calibri" panose="020F0502020204030204" pitchFamily="34" charset="0"/>
                <a:cs typeface="Calibri" panose="020F0502020204030204" pitchFamily="34" charset="0"/>
              </a:rPr>
              <a:t>I vår barnehage legg vi vekt på å utvikle praksis for gode danningsprosessar som ivaretek alle barn i barnehagen. </a:t>
            </a:r>
            <a:r>
              <a:rPr lang="no-NO" sz="1100" i="1" dirty="0">
                <a:latin typeface="Calibri" panose="020F0502020204030204" pitchFamily="34" charset="0"/>
                <a:cs typeface="Calibri" panose="020F0502020204030204" pitchFamily="34" charset="0"/>
              </a:rPr>
              <a:t>Dette føreset at alle tilsette strekker seg mot felles haldningar, verdigrunnlag og etiske prinsipp </a:t>
            </a:r>
            <a:r>
              <a:rPr lang="no-NO" sz="1100" dirty="0">
                <a:latin typeface="Calibri" panose="020F0502020204030204" pitchFamily="34" charset="0"/>
                <a:cs typeface="Calibri" panose="020F0502020204030204" pitchFamily="34" charset="0"/>
              </a:rPr>
              <a:t>som samsvarer med det samfunnsmandat barnehagen er gitt gjennom rammeplanen og lokale føringar. Det føreset og at det blir gitt rom for og lagt til rette for at kvart barn kan utforske, undre seg og snakke med vaksne om dei erfaringar dei gjer i kvardagen.</a:t>
            </a:r>
            <a:endParaRPr sz="1100" dirty="0">
              <a:latin typeface="Calibri" panose="020F0502020204030204" pitchFamily="34" charset="0"/>
              <a:cs typeface="Calibri" panose="020F0502020204030204" pitchFamily="34" charset="0"/>
            </a:endParaRPr>
          </a:p>
          <a:p>
            <a:pPr marL="0" lvl="0" indent="0" algn="l" rtl="0">
              <a:lnSpc>
                <a:spcPct val="150000"/>
              </a:lnSpc>
              <a:spcBef>
                <a:spcPts val="194"/>
              </a:spcBef>
              <a:spcAft>
                <a:spcPts val="0"/>
              </a:spcAft>
              <a:buSzPts val="825"/>
              <a:buNone/>
            </a:pPr>
            <a:endParaRPr sz="1100" dirty="0">
              <a:latin typeface="Calibri" panose="020F0502020204030204" pitchFamily="34" charset="0"/>
              <a:cs typeface="Calibri" panose="020F0502020204030204" pitchFamily="34" charset="0"/>
            </a:endParaRPr>
          </a:p>
          <a:p>
            <a:pPr marL="0" lvl="0" indent="0" algn="l" rtl="0">
              <a:lnSpc>
                <a:spcPct val="80000"/>
              </a:lnSpc>
              <a:spcBef>
                <a:spcPts val="203"/>
              </a:spcBef>
              <a:spcAft>
                <a:spcPts val="0"/>
              </a:spcAft>
              <a:buSzPts val="864"/>
              <a:buNone/>
            </a:pPr>
            <a:endParaRPr sz="1100" dirty="0">
              <a:latin typeface="Calibri" panose="020F0502020204030204" pitchFamily="34" charset="0"/>
              <a:cs typeface="Calibri" panose="020F0502020204030204" pitchFamily="34" charset="0"/>
            </a:endParaRPr>
          </a:p>
          <a:p>
            <a:pPr marL="0" lvl="0" indent="0" algn="l" rtl="0">
              <a:lnSpc>
                <a:spcPct val="80000"/>
              </a:lnSpc>
              <a:spcBef>
                <a:spcPts val="203"/>
              </a:spcBef>
              <a:spcAft>
                <a:spcPts val="0"/>
              </a:spcAft>
              <a:buSzPts val="864"/>
              <a:buNone/>
            </a:pPr>
            <a:endParaRPr sz="1017" dirty="0"/>
          </a:p>
          <a:p>
            <a:pPr marL="0" lvl="0" indent="0" algn="l" rtl="0">
              <a:lnSpc>
                <a:spcPct val="80000"/>
              </a:lnSpc>
              <a:spcBef>
                <a:spcPts val="203"/>
              </a:spcBef>
              <a:spcAft>
                <a:spcPts val="0"/>
              </a:spcAft>
              <a:buSzPts val="864"/>
              <a:buNone/>
            </a:pPr>
            <a:r>
              <a:rPr lang="no-NO" sz="1017" dirty="0"/>
              <a:t> </a:t>
            </a:r>
            <a:endParaRPr dirty="0"/>
          </a:p>
          <a:p>
            <a:pPr marL="0" lvl="0" indent="0" algn="l" rtl="0">
              <a:lnSpc>
                <a:spcPct val="80000"/>
              </a:lnSpc>
              <a:spcBef>
                <a:spcPts val="444"/>
              </a:spcBef>
              <a:spcAft>
                <a:spcPts val="0"/>
              </a:spcAft>
              <a:buSzPts val="1887"/>
              <a:buNone/>
            </a:pPr>
            <a:endParaRPr sz="2220" dirty="0"/>
          </a:p>
        </p:txBody>
      </p:sp>
      <p:sp>
        <p:nvSpPr>
          <p:cNvPr id="2" name="Plassholder for lysbildenummer 1">
            <a:extLst>
              <a:ext uri="{FF2B5EF4-FFF2-40B4-BE49-F238E27FC236}">
                <a16:creationId xmlns:a16="http://schemas.microsoft.com/office/drawing/2014/main" id="{0A0D4C5C-92CA-4513-84B7-8670909C06A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14</a:t>
            </a:fld>
            <a:endParaRPr lang="no-NO"/>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457200" y="533400"/>
            <a:ext cx="2098576" cy="5991944"/>
          </a:xfrm>
          <a:prstGeom prst="rect">
            <a:avLst/>
          </a:prstGeom>
          <a:solidFill>
            <a:schemeClr val="bg1"/>
          </a:solidFill>
          <a:ln w="28575">
            <a:solidFill>
              <a:srgbClr val="002060"/>
            </a:solid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lt1"/>
              </a:buClr>
              <a:buSzPts val="3600"/>
              <a:buFont typeface="Arial"/>
              <a:buNone/>
            </a:pPr>
            <a:r>
              <a:rPr lang="no-NO" sz="1100" b="1" dirty="0">
                <a:solidFill>
                  <a:srgbClr val="002060"/>
                </a:solidFill>
                <a:latin typeface="Calibri" panose="020F0502020204030204" pitchFamily="34" charset="0"/>
                <a:cs typeface="Calibri" panose="020F0502020204030204" pitchFamily="34" charset="0"/>
              </a:rPr>
              <a:t>Leik</a:t>
            </a:r>
            <a:br>
              <a:rPr lang="nb-NO" sz="3600" dirty="0">
                <a:solidFill>
                  <a:srgbClr val="002060"/>
                </a:solidFill>
              </a:rPr>
            </a:br>
            <a:r>
              <a:rPr lang="no-NO" sz="1100" i="1" dirty="0">
                <a:solidFill>
                  <a:schemeClr val="tx1"/>
                </a:solidFill>
              </a:rPr>
              <a:t>”</a:t>
            </a:r>
            <a:r>
              <a:rPr lang="no-NO" sz="1000" i="1" dirty="0">
                <a:solidFill>
                  <a:schemeClr val="accent1">
                    <a:lumMod val="75000"/>
                  </a:schemeClr>
                </a:solidFill>
                <a:latin typeface="Calibri" panose="020F0502020204030204" pitchFamily="34" charset="0"/>
                <a:cs typeface="Calibri" panose="020F0502020204030204" pitchFamily="34" charset="0"/>
              </a:rPr>
              <a:t>Barnehagen skal gi barn muligheter for lek, livs</a:t>
            </a:r>
            <a:r>
              <a:rPr lang="nb-NO" sz="1000" i="1" dirty="0">
                <a:solidFill>
                  <a:schemeClr val="accent1">
                    <a:lumMod val="75000"/>
                  </a:schemeClr>
                </a:solidFill>
                <a:latin typeface="Calibri" panose="020F0502020204030204" pitchFamily="34" charset="0"/>
                <a:cs typeface="Calibri" panose="020F0502020204030204" pitchFamily="34" charset="0"/>
              </a:rPr>
              <a:t>-</a:t>
            </a:r>
            <a:r>
              <a:rPr lang="no-NO" sz="1000" i="1" dirty="0">
                <a:solidFill>
                  <a:schemeClr val="accent1">
                    <a:lumMod val="75000"/>
                  </a:schemeClr>
                </a:solidFill>
                <a:latin typeface="Calibri" panose="020F0502020204030204" pitchFamily="34" charset="0"/>
                <a:cs typeface="Calibri" panose="020F0502020204030204" pitchFamily="34" charset="0"/>
              </a:rPr>
              <a:t>utfoldelse og meningsfylte opplevelser og aktiviteter”.</a:t>
            </a:r>
            <a:br>
              <a:rPr lang="no-NO" sz="1000" i="1" dirty="0">
                <a:solidFill>
                  <a:schemeClr val="accent1">
                    <a:lumMod val="75000"/>
                  </a:schemeClr>
                </a:solidFill>
                <a:latin typeface="Calibri" panose="020F0502020204030204" pitchFamily="34" charset="0"/>
                <a:cs typeface="Calibri" panose="020F0502020204030204" pitchFamily="34" charset="0"/>
              </a:rPr>
            </a:br>
            <a:r>
              <a:rPr lang="no-NO" sz="1000" i="1" dirty="0">
                <a:solidFill>
                  <a:schemeClr val="accent1">
                    <a:lumMod val="75000"/>
                  </a:schemeClr>
                </a:solidFill>
                <a:latin typeface="Calibri" panose="020F0502020204030204" pitchFamily="34" charset="0"/>
                <a:cs typeface="Calibri" panose="020F0502020204030204" pitchFamily="34" charset="0"/>
              </a:rPr>
              <a:t>(Barnehageloven § 2 Barnehagens innhold 2. ledd</a:t>
            </a:r>
            <a:r>
              <a:rPr lang="no-NO" sz="1000" i="1" dirty="0">
                <a:solidFill>
                  <a:schemeClr val="tx1"/>
                </a:solidFill>
                <a:latin typeface="Calibri" panose="020F0502020204030204" pitchFamily="34" charset="0"/>
                <a:cs typeface="Calibri" panose="020F0502020204030204" pitchFamily="34" charset="0"/>
              </a:rPr>
              <a:t>)</a:t>
            </a:r>
            <a:br>
              <a:rPr lang="no-NO" sz="1000" dirty="0">
                <a:solidFill>
                  <a:schemeClr val="tx1"/>
                </a:solidFill>
                <a:latin typeface="Calibri" panose="020F0502020204030204" pitchFamily="34" charset="0"/>
                <a:cs typeface="Calibri" panose="020F0502020204030204" pitchFamily="34" charset="0"/>
              </a:rPr>
            </a:br>
            <a:endParaRPr sz="1000" dirty="0">
              <a:solidFill>
                <a:schemeClr val="tx1"/>
              </a:solidFill>
              <a:latin typeface="Calibri" panose="020F0502020204030204" pitchFamily="34" charset="0"/>
              <a:cs typeface="Calibri" panose="020F0502020204030204" pitchFamily="34" charset="0"/>
            </a:endParaRPr>
          </a:p>
        </p:txBody>
      </p:sp>
      <p:sp>
        <p:nvSpPr>
          <p:cNvPr id="142" name="Google Shape;142;p19"/>
          <p:cNvSpPr txBox="1">
            <a:spLocks noGrp="1"/>
          </p:cNvSpPr>
          <p:nvPr>
            <p:ph type="body" idx="1"/>
          </p:nvPr>
        </p:nvSpPr>
        <p:spPr>
          <a:xfrm>
            <a:off x="2987824" y="548680"/>
            <a:ext cx="5853336" cy="597666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040"/>
              <a:buNone/>
            </a:pPr>
            <a:endParaRPr dirty="0">
              <a:solidFill>
                <a:srgbClr val="66FF33"/>
              </a:solidFill>
            </a:endParaRPr>
          </a:p>
          <a:p>
            <a:pPr marL="0" lvl="0" indent="0" algn="l" rtl="0">
              <a:spcBef>
                <a:spcPts val="480"/>
              </a:spcBef>
              <a:spcAft>
                <a:spcPts val="0"/>
              </a:spcAft>
              <a:buSzPts val="2040"/>
              <a:buNone/>
            </a:pPr>
            <a:r>
              <a:rPr lang="nn-NO" sz="1800" b="1" dirty="0">
                <a:solidFill>
                  <a:srgbClr val="002060"/>
                </a:solidFill>
                <a:latin typeface="Calibri" panose="020F0502020204030204" pitchFamily="34" charset="0"/>
                <a:cs typeface="Calibri" panose="020F0502020204030204" pitchFamily="34" charset="0"/>
              </a:rPr>
              <a:t>Leik</a:t>
            </a:r>
          </a:p>
          <a:p>
            <a:pPr marL="0" lvl="0" indent="0" algn="l" rtl="0">
              <a:spcBef>
                <a:spcPts val="210"/>
              </a:spcBef>
              <a:spcAft>
                <a:spcPts val="0"/>
              </a:spcAft>
              <a:buSzPts val="893"/>
              <a:buNone/>
            </a:pPr>
            <a:r>
              <a:rPr lang="nn-NO" sz="1050" dirty="0"/>
              <a:t> </a:t>
            </a:r>
          </a:p>
          <a:p>
            <a:pPr marL="0" lvl="0" indent="0" algn="l" rtl="0">
              <a:lnSpc>
                <a:spcPct val="150000"/>
              </a:lnSpc>
              <a:spcBef>
                <a:spcPts val="210"/>
              </a:spcBef>
              <a:spcAft>
                <a:spcPts val="0"/>
              </a:spcAft>
              <a:buSzPts val="893"/>
              <a:buNone/>
            </a:pPr>
            <a:r>
              <a:rPr lang="nn-NO" sz="1100" dirty="0">
                <a:solidFill>
                  <a:schemeClr val="tx1"/>
                </a:solidFill>
                <a:latin typeface="Calibri" panose="020F0502020204030204" pitchFamily="34" charset="0"/>
                <a:cs typeface="Calibri" panose="020F0502020204030204" pitchFamily="34" charset="0"/>
              </a:rPr>
              <a:t>Leiken har ein sentral plass i barnehagen. Leiken er eit fenomen der barn har høg kompetanse og stort engasjement. Eit leikefellesskap legg grunnlaget for vennskap. Å få delta i leiken og få venner er grunnlaget for at born trivst og opplever barnehagen som noko meiningsfullt. </a:t>
            </a:r>
          </a:p>
          <a:p>
            <a:pPr marL="0" lvl="0" indent="0" algn="l" rtl="0">
              <a:lnSpc>
                <a:spcPct val="150000"/>
              </a:lnSpc>
              <a:spcBef>
                <a:spcPts val="210"/>
              </a:spcBef>
              <a:spcAft>
                <a:spcPts val="0"/>
              </a:spcAft>
              <a:buSzPts val="893"/>
              <a:buNone/>
            </a:pPr>
            <a:r>
              <a:rPr lang="nn-NO" sz="1100" dirty="0">
                <a:solidFill>
                  <a:schemeClr val="tx1"/>
                </a:solidFill>
                <a:latin typeface="Calibri" panose="020F0502020204030204" pitchFamily="34" charset="0"/>
                <a:cs typeface="Calibri" panose="020F0502020204030204" pitchFamily="34" charset="0"/>
              </a:rPr>
              <a:t>For born er leiken lystbetont, og er difor eit mål i seg sjølv. Gjennom leiken går borna inn i ein late-som-om verden. Leiken er magisk og ein stad kor alt kan skje. I Leiken får dei utforske fantasien og kreativitet. På den måten blir leiken grunnleggande for utviklinga av personleg og kulturell identitet.  </a:t>
            </a:r>
          </a:p>
          <a:p>
            <a:pPr marL="0" lvl="0" indent="0" algn="l" rtl="0">
              <a:lnSpc>
                <a:spcPct val="150000"/>
              </a:lnSpc>
              <a:spcBef>
                <a:spcPts val="210"/>
              </a:spcBef>
              <a:spcAft>
                <a:spcPts val="0"/>
              </a:spcAft>
              <a:buSzPts val="893"/>
              <a:buNone/>
            </a:pPr>
            <a:r>
              <a:rPr lang="nn-NO" sz="1100" dirty="0">
                <a:solidFill>
                  <a:schemeClr val="tx1"/>
                </a:solidFill>
                <a:latin typeface="Calibri" panose="020F0502020204030204" pitchFamily="34" charset="0"/>
                <a:cs typeface="Calibri" panose="020F0502020204030204" pitchFamily="34" charset="0"/>
              </a:rPr>
              <a:t>Det skal leggjast til rette for at alle barn får delta i leik med andre barn. </a:t>
            </a:r>
          </a:p>
          <a:p>
            <a:pPr marL="0" lvl="0" indent="0" algn="l" rtl="0">
              <a:lnSpc>
                <a:spcPct val="150000"/>
              </a:lnSpc>
              <a:spcBef>
                <a:spcPts val="210"/>
              </a:spcBef>
              <a:spcAft>
                <a:spcPts val="0"/>
              </a:spcAft>
              <a:buSzPts val="893"/>
              <a:buNone/>
            </a:pPr>
            <a:r>
              <a:rPr lang="nn-NO" sz="1100" b="1" dirty="0">
                <a:solidFill>
                  <a:srgbClr val="002060"/>
                </a:solidFill>
                <a:latin typeface="Calibri" panose="020F0502020204030204" pitchFamily="34" charset="0"/>
                <a:cs typeface="Calibri" panose="020F0502020204030204" pitchFamily="34" charset="0"/>
              </a:rPr>
              <a:t>Barna skal få oppleve:</a:t>
            </a:r>
          </a:p>
          <a:p>
            <a:pPr marL="182880" lvl="0" indent="-182880" algn="l" rtl="0">
              <a:lnSpc>
                <a:spcPct val="150000"/>
              </a:lnSpc>
              <a:spcBef>
                <a:spcPts val="210"/>
              </a:spcBef>
              <a:spcAft>
                <a:spcPts val="0"/>
              </a:spcAft>
              <a:buSzPts val="893"/>
              <a:buChar char="•"/>
            </a:pPr>
            <a:r>
              <a:rPr lang="nn-NO" sz="1100" dirty="0">
                <a:latin typeface="Calibri" panose="020F0502020204030204" pitchFamily="34" charset="0"/>
                <a:cs typeface="Calibri" panose="020F0502020204030204" pitchFamily="34" charset="0"/>
              </a:rPr>
              <a:t>Eit variert </a:t>
            </a:r>
            <a:r>
              <a:rPr lang="nn-NO" sz="1100" dirty="0">
                <a:solidFill>
                  <a:schemeClr val="tx1"/>
                </a:solidFill>
                <a:latin typeface="Calibri" panose="020F0502020204030204" pitchFamily="34" charset="0"/>
                <a:cs typeface="Calibri" panose="020F0502020204030204" pitchFamily="34" charset="0"/>
              </a:rPr>
              <a:t>leikemiljø gjev inspirasjon til leik gjennom blant anna eventyr og natur</a:t>
            </a:r>
          </a:p>
          <a:p>
            <a:pPr marL="182880" lvl="0" indent="-182880" algn="l" rtl="0">
              <a:lnSpc>
                <a:spcPct val="150000"/>
              </a:lnSpc>
              <a:spcBef>
                <a:spcPts val="210"/>
              </a:spcBef>
              <a:spcAft>
                <a:spcPts val="0"/>
              </a:spcAft>
              <a:buSzPts val="893"/>
              <a:buChar char="•"/>
            </a:pPr>
            <a:r>
              <a:rPr lang="nn-NO" sz="1100" dirty="0">
                <a:latin typeface="Calibri" panose="020F0502020204030204" pitchFamily="34" charset="0"/>
                <a:cs typeface="Calibri" panose="020F0502020204030204" pitchFamily="34" charset="0"/>
              </a:rPr>
              <a:t>Glede og humor i leiken</a:t>
            </a:r>
          </a:p>
          <a:p>
            <a:pPr marL="182880" lvl="0" indent="-182880" algn="l" rtl="0">
              <a:lnSpc>
                <a:spcPct val="150000"/>
              </a:lnSpc>
              <a:spcBef>
                <a:spcPts val="210"/>
              </a:spcBef>
              <a:spcAft>
                <a:spcPts val="0"/>
              </a:spcAft>
              <a:buSzPts val="893"/>
              <a:buChar char="•"/>
            </a:pPr>
            <a:r>
              <a:rPr lang="nn-NO" sz="1100" dirty="0">
                <a:latin typeface="Calibri" panose="020F0502020204030204" pitchFamily="34" charset="0"/>
                <a:cs typeface="Calibri" panose="020F0502020204030204" pitchFamily="34" charset="0"/>
              </a:rPr>
              <a:t>Vennskap- </a:t>
            </a:r>
            <a:r>
              <a:rPr lang="nn-NO" sz="1100" i="1" dirty="0">
                <a:solidFill>
                  <a:schemeClr val="tx1"/>
                </a:solidFill>
                <a:latin typeface="Calibri" panose="020F0502020204030204" pitchFamily="34" charset="0"/>
                <a:cs typeface="Calibri" panose="020F0502020204030204" pitchFamily="34" charset="0"/>
              </a:rPr>
              <a:t>få vere med og høyre til i felleskapet</a:t>
            </a:r>
            <a:endParaRPr lang="nn-NO" sz="1100" dirty="0">
              <a:latin typeface="Calibri" panose="020F0502020204030204" pitchFamily="34" charset="0"/>
              <a:cs typeface="Calibri" panose="020F0502020204030204" pitchFamily="34" charset="0"/>
            </a:endParaRPr>
          </a:p>
          <a:p>
            <a:pPr marL="0" indent="0">
              <a:lnSpc>
                <a:spcPct val="150000"/>
              </a:lnSpc>
              <a:spcBef>
                <a:spcPts val="210"/>
              </a:spcBef>
              <a:buSzPts val="893"/>
              <a:buNone/>
            </a:pPr>
            <a:r>
              <a:rPr lang="nn-NO" sz="1100" b="1" dirty="0">
                <a:solidFill>
                  <a:srgbClr val="002060"/>
                </a:solidFill>
                <a:latin typeface="Calibri" panose="020F0502020204030204" pitchFamily="34" charset="0"/>
                <a:cs typeface="Calibri" panose="020F0502020204030204" pitchFamily="34" charset="0"/>
              </a:rPr>
              <a:t>Personalet skal:</a:t>
            </a:r>
          </a:p>
          <a:p>
            <a:pPr marL="0" indent="0">
              <a:lnSpc>
                <a:spcPct val="150000"/>
              </a:lnSpc>
              <a:spcBef>
                <a:spcPts val="210"/>
              </a:spcBef>
              <a:buSzPts val="893"/>
              <a:buNone/>
            </a:pPr>
            <a:r>
              <a:rPr lang="nb-NO" sz="1100" i="1" dirty="0">
                <a:solidFill>
                  <a:schemeClr val="tx1"/>
                </a:solidFill>
                <a:latin typeface="Calibri" panose="020F0502020204030204" pitchFamily="34" charset="0"/>
                <a:cs typeface="Calibri" panose="020F0502020204030204" pitchFamily="34" charset="0"/>
              </a:rPr>
              <a:t>Gjennom gode holdninger og handlinger skal de voksne sikre et </a:t>
            </a:r>
            <a:r>
              <a:rPr lang="nb-NO" sz="1100" i="1" dirty="0" err="1">
                <a:solidFill>
                  <a:schemeClr val="tx1"/>
                </a:solidFill>
                <a:latin typeface="Calibri" panose="020F0502020204030204" pitchFamily="34" charset="0"/>
                <a:cs typeface="Calibri" panose="020F0502020204030204" pitchFamily="34" charset="0"/>
              </a:rPr>
              <a:t>inkluderande</a:t>
            </a:r>
            <a:r>
              <a:rPr lang="nb-NO" sz="1100" i="1" dirty="0">
                <a:solidFill>
                  <a:schemeClr val="tx1"/>
                </a:solidFill>
                <a:latin typeface="Calibri" panose="020F0502020204030204" pitchFamily="34" charset="0"/>
                <a:cs typeface="Calibri" panose="020F0502020204030204" pitchFamily="34" charset="0"/>
              </a:rPr>
              <a:t> leike og læringsmiljø for alle </a:t>
            </a:r>
            <a:r>
              <a:rPr lang="nb-NO" sz="1100" i="1" dirty="0" err="1">
                <a:solidFill>
                  <a:schemeClr val="tx1"/>
                </a:solidFill>
                <a:latin typeface="Calibri" panose="020F0502020204030204" pitchFamily="34" charset="0"/>
                <a:cs typeface="Calibri" panose="020F0502020204030204" pitchFamily="34" charset="0"/>
              </a:rPr>
              <a:t>born</a:t>
            </a:r>
            <a:r>
              <a:rPr lang="nb-NO" sz="1100" i="1" dirty="0">
                <a:solidFill>
                  <a:schemeClr val="tx1"/>
                </a:solidFill>
                <a:latin typeface="Calibri" panose="020F0502020204030204" pitchFamily="34" charset="0"/>
                <a:cs typeface="Calibri" panose="020F0502020204030204" pitchFamily="34" charset="0"/>
              </a:rPr>
              <a:t>.</a:t>
            </a:r>
            <a:endParaRPr lang="nn-NO" sz="1100" u="sng" dirty="0">
              <a:solidFill>
                <a:schemeClr val="tx1"/>
              </a:solidFill>
              <a:latin typeface="Calibri" panose="020F0502020204030204" pitchFamily="34" charset="0"/>
              <a:cs typeface="Calibri" panose="020F0502020204030204" pitchFamily="34" charset="0"/>
            </a:endParaRPr>
          </a:p>
          <a:p>
            <a:pPr marL="182880" lvl="0" indent="-182880" algn="l" rtl="0">
              <a:lnSpc>
                <a:spcPct val="150000"/>
              </a:lnSpc>
              <a:spcBef>
                <a:spcPts val="210"/>
              </a:spcBef>
              <a:spcAft>
                <a:spcPts val="0"/>
              </a:spcAft>
              <a:buSzPts val="893"/>
              <a:buChar char="•"/>
            </a:pPr>
            <a:r>
              <a:rPr lang="nn-NO" sz="1100" dirty="0">
                <a:latin typeface="Calibri" panose="020F0502020204030204" pitchFamily="34" charset="0"/>
                <a:cs typeface="Calibri" panose="020F0502020204030204" pitchFamily="34" charset="0"/>
              </a:rPr>
              <a:t>Arbeide med venskap og sosial kompetanse</a:t>
            </a:r>
          </a:p>
          <a:p>
            <a:pPr marL="182880" lvl="0" indent="-182880" algn="l" rtl="0">
              <a:lnSpc>
                <a:spcPct val="150000"/>
              </a:lnSpc>
              <a:spcBef>
                <a:spcPts val="210"/>
              </a:spcBef>
              <a:spcAft>
                <a:spcPts val="0"/>
              </a:spcAft>
              <a:buSzPts val="893"/>
              <a:buChar char="•"/>
            </a:pPr>
            <a:r>
              <a:rPr lang="nn-NO" sz="1100" dirty="0">
                <a:solidFill>
                  <a:schemeClr val="tx1"/>
                </a:solidFill>
                <a:latin typeface="Calibri" panose="020F0502020204030204" pitchFamily="34" charset="0"/>
                <a:cs typeface="Calibri" panose="020F0502020204030204" pitchFamily="34" charset="0"/>
              </a:rPr>
              <a:t>Delta i leik og inspirere leiken </a:t>
            </a:r>
          </a:p>
          <a:p>
            <a:pPr marL="182880" lvl="0" indent="-182880" algn="l" rtl="0">
              <a:lnSpc>
                <a:spcPct val="150000"/>
              </a:lnSpc>
              <a:spcBef>
                <a:spcPts val="210"/>
              </a:spcBef>
              <a:spcAft>
                <a:spcPts val="0"/>
              </a:spcAft>
              <a:buSzPts val="893"/>
              <a:buChar char="•"/>
            </a:pPr>
            <a:r>
              <a:rPr lang="nn-NO" sz="1100" dirty="0">
                <a:latin typeface="Calibri" panose="020F0502020204030204" pitchFamily="34" charset="0"/>
                <a:cs typeface="Calibri" panose="020F0502020204030204" pitchFamily="34" charset="0"/>
              </a:rPr>
              <a:t>Støtta og rettleia borna i leiken. </a:t>
            </a:r>
            <a:r>
              <a:rPr lang="nn-NO" sz="1100" dirty="0">
                <a:solidFill>
                  <a:schemeClr val="tx1"/>
                </a:solidFill>
                <a:latin typeface="Calibri" panose="020F0502020204030204" pitchFamily="34" charset="0"/>
                <a:cs typeface="Calibri" panose="020F0502020204030204" pitchFamily="34" charset="0"/>
              </a:rPr>
              <a:t>Gje leiken tid</a:t>
            </a:r>
          </a:p>
          <a:p>
            <a:pPr marL="182880" lvl="0" indent="-182880" algn="l" rtl="0">
              <a:lnSpc>
                <a:spcPct val="150000"/>
              </a:lnSpc>
              <a:spcBef>
                <a:spcPts val="210"/>
              </a:spcBef>
              <a:spcAft>
                <a:spcPts val="0"/>
              </a:spcAft>
              <a:buSzPts val="893"/>
              <a:buChar char="•"/>
            </a:pPr>
            <a:r>
              <a:rPr lang="nn-NO" sz="1100" dirty="0">
                <a:latin typeface="Calibri" panose="020F0502020204030204" pitchFamily="34" charset="0"/>
                <a:cs typeface="Calibri" panose="020F0502020204030204" pitchFamily="34" charset="0"/>
              </a:rPr>
              <a:t>Skape eit variert og stimulerande leikemiljø med bruk av eit utval av </a:t>
            </a:r>
            <a:r>
              <a:rPr lang="nn-NO" sz="1100" dirty="0">
                <a:solidFill>
                  <a:schemeClr val="tx1"/>
                </a:solidFill>
                <a:latin typeface="Calibri" panose="020F0502020204030204" pitchFamily="34" charset="0"/>
                <a:cs typeface="Calibri" panose="020F0502020204030204" pitchFamily="34" charset="0"/>
              </a:rPr>
              <a:t>bøker-eventyr</a:t>
            </a:r>
          </a:p>
          <a:p>
            <a:pPr marL="182880" lvl="0" indent="-182880" algn="l" rtl="0">
              <a:lnSpc>
                <a:spcPct val="150000"/>
              </a:lnSpc>
              <a:spcBef>
                <a:spcPts val="210"/>
              </a:spcBef>
              <a:spcAft>
                <a:spcPts val="0"/>
              </a:spcAft>
              <a:buSzPts val="893"/>
              <a:buChar char="•"/>
            </a:pPr>
            <a:endParaRPr lang="nn-NO" dirty="0">
              <a:solidFill>
                <a:srgbClr val="0070C0"/>
              </a:solidFill>
            </a:endParaRPr>
          </a:p>
          <a:p>
            <a:pPr marL="0" lvl="0" indent="0" algn="l" rtl="0">
              <a:spcBef>
                <a:spcPts val="210"/>
              </a:spcBef>
              <a:spcAft>
                <a:spcPts val="0"/>
              </a:spcAft>
              <a:buSzPts val="893"/>
              <a:buNone/>
            </a:pPr>
            <a:endParaRPr sz="1050" dirty="0"/>
          </a:p>
        </p:txBody>
      </p:sp>
      <p:sp>
        <p:nvSpPr>
          <p:cNvPr id="2" name="Plassholder for lysbildenummer 1">
            <a:extLst>
              <a:ext uri="{FF2B5EF4-FFF2-40B4-BE49-F238E27FC236}">
                <a16:creationId xmlns:a16="http://schemas.microsoft.com/office/drawing/2014/main" id="{D10CBC9B-7A5A-4271-9530-B72B5471F2C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15</a:t>
            </a:fld>
            <a:endParaRPr lang="no-NO"/>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xfrm>
            <a:off x="302840" y="640080"/>
            <a:ext cx="2098576" cy="3558540"/>
          </a:xfrm>
          <a:prstGeom prst="rect">
            <a:avLst/>
          </a:prstGeom>
          <a:solidFill>
            <a:schemeClr val="bg1"/>
          </a:solidFill>
          <a:ln w="28575">
            <a:solidFill>
              <a:srgbClr val="002060"/>
            </a:solidFill>
          </a:ln>
        </p:spPr>
        <p:txBody>
          <a:bodyPr spcFirstLastPara="1" wrap="square" lIns="91425" tIns="45700" rIns="91425" bIns="45700" anchor="ctr" anchorCtr="0">
            <a:normAutofit/>
          </a:bodyPr>
          <a:lstStyle/>
          <a:p>
            <a:pPr marL="0" lvl="0" indent="0" algn="l" rtl="0">
              <a:lnSpc>
                <a:spcPct val="150000"/>
              </a:lnSpc>
              <a:spcBef>
                <a:spcPts val="0"/>
              </a:spcBef>
              <a:spcAft>
                <a:spcPts val="0"/>
              </a:spcAft>
              <a:buClr>
                <a:schemeClr val="lt1"/>
              </a:buClr>
              <a:buSzPts val="3240"/>
              <a:buFont typeface="Arial"/>
              <a:buNone/>
            </a:pPr>
            <a:r>
              <a:rPr lang="no-NO" sz="1100" b="1" dirty="0">
                <a:solidFill>
                  <a:srgbClr val="002060"/>
                </a:solidFill>
                <a:latin typeface="Calibri" panose="020F0502020204030204" pitchFamily="34" charset="0"/>
                <a:cs typeface="Calibri" panose="020F0502020204030204" pitchFamily="34" charset="0"/>
              </a:rPr>
              <a:t>Læring</a:t>
            </a:r>
            <a:br>
              <a:rPr lang="no-NO" sz="3240" dirty="0">
                <a:solidFill>
                  <a:srgbClr val="002060"/>
                </a:solidFill>
              </a:rPr>
            </a:br>
            <a:r>
              <a:rPr lang="no-NO" sz="1800" dirty="0">
                <a:solidFill>
                  <a:srgbClr val="002060"/>
                </a:solidFill>
              </a:rPr>
              <a:t> </a:t>
            </a:r>
            <a:r>
              <a:rPr lang="no-NO" sz="1800" i="1" dirty="0">
                <a:solidFill>
                  <a:srgbClr val="002060"/>
                </a:solidFill>
              </a:rPr>
              <a:t>”</a:t>
            </a:r>
            <a:r>
              <a:rPr lang="no-NO" sz="1000" i="1" dirty="0">
                <a:solidFill>
                  <a:srgbClr val="002060"/>
                </a:solidFill>
                <a:latin typeface="Calibri" panose="020F0502020204030204" pitchFamily="34" charset="0"/>
                <a:cs typeface="Calibri" panose="020F0502020204030204" pitchFamily="34" charset="0"/>
              </a:rPr>
              <a:t>Barna skal få utfolde skaperglede, undring og utforskertrang. De skal lære å ta vare på seg selv, hverandre og naturen. Barna skal utvikle grunnleggende kunnskaper og ferdigheter. De skal ha rett til medvirkning tilpasset alder og forutsetninger”.</a:t>
            </a:r>
            <a:br>
              <a:rPr lang="no-NO" sz="1000" i="1" dirty="0">
                <a:solidFill>
                  <a:srgbClr val="002060"/>
                </a:solidFill>
                <a:latin typeface="Calibri" panose="020F0502020204030204" pitchFamily="34" charset="0"/>
                <a:cs typeface="Calibri" panose="020F0502020204030204" pitchFamily="34" charset="0"/>
              </a:rPr>
            </a:br>
            <a:r>
              <a:rPr lang="no-NO" sz="1000" i="1" dirty="0">
                <a:solidFill>
                  <a:srgbClr val="002060"/>
                </a:solidFill>
                <a:latin typeface="Calibri" panose="020F0502020204030204" pitchFamily="34" charset="0"/>
                <a:cs typeface="Calibri" panose="020F0502020204030204" pitchFamily="34" charset="0"/>
              </a:rPr>
              <a:t>(Barnehageloven § 1 formål, 2. ledd)</a:t>
            </a:r>
            <a:br>
              <a:rPr lang="no-NO" sz="1000" dirty="0">
                <a:solidFill>
                  <a:schemeClr val="lt1"/>
                </a:solidFill>
                <a:latin typeface="Calibri" panose="020F0502020204030204" pitchFamily="34" charset="0"/>
                <a:cs typeface="Calibri" panose="020F0502020204030204" pitchFamily="34" charset="0"/>
              </a:rPr>
            </a:br>
            <a:endParaRPr sz="1000" dirty="0">
              <a:solidFill>
                <a:schemeClr val="lt1"/>
              </a:solidFill>
              <a:latin typeface="Calibri" panose="020F0502020204030204" pitchFamily="34" charset="0"/>
              <a:cs typeface="Calibri" panose="020F0502020204030204" pitchFamily="34" charset="0"/>
            </a:endParaRPr>
          </a:p>
        </p:txBody>
      </p:sp>
      <p:sp>
        <p:nvSpPr>
          <p:cNvPr id="149" name="Google Shape;149;p20"/>
          <p:cNvSpPr txBox="1">
            <a:spLocks noGrp="1"/>
          </p:cNvSpPr>
          <p:nvPr>
            <p:ph type="body" idx="1"/>
          </p:nvPr>
        </p:nvSpPr>
        <p:spPr>
          <a:xfrm>
            <a:off x="2788528" y="640080"/>
            <a:ext cx="5853336" cy="5976664"/>
          </a:xfrm>
          <a:prstGeom prst="rect">
            <a:avLst/>
          </a:prstGeom>
          <a:solidFill>
            <a:schemeClr val="lt1"/>
          </a:solidFill>
          <a:ln>
            <a:noFill/>
          </a:ln>
        </p:spPr>
        <p:txBody>
          <a:bodyPr spcFirstLastPara="1" wrap="square" lIns="91425" tIns="45700" rIns="91425" bIns="45700" anchor="t" anchorCtr="0">
            <a:noAutofit/>
          </a:bodyPr>
          <a:lstStyle/>
          <a:p>
            <a:pPr marL="0" lvl="0" indent="0" algn="l" rtl="0">
              <a:spcBef>
                <a:spcPts val="0"/>
              </a:spcBef>
              <a:spcAft>
                <a:spcPts val="0"/>
              </a:spcAft>
              <a:buSzPts val="2040"/>
              <a:buNone/>
            </a:pPr>
            <a:endParaRPr dirty="0">
              <a:solidFill>
                <a:srgbClr val="66FF33"/>
              </a:solidFill>
            </a:endParaRPr>
          </a:p>
          <a:p>
            <a:pPr marL="0" lvl="0" indent="0" algn="l" rtl="0">
              <a:spcBef>
                <a:spcPts val="480"/>
              </a:spcBef>
              <a:spcAft>
                <a:spcPts val="0"/>
              </a:spcAft>
              <a:buSzPts val="2040"/>
              <a:buNone/>
            </a:pPr>
            <a:r>
              <a:rPr lang="no-NO" sz="1800" b="1" dirty="0">
                <a:solidFill>
                  <a:srgbClr val="002060"/>
                </a:solidFill>
                <a:latin typeface="Calibri" panose="020F0502020204030204" pitchFamily="34" charset="0"/>
                <a:cs typeface="Calibri" panose="020F0502020204030204" pitchFamily="34" charset="0"/>
              </a:rPr>
              <a:t>Læring</a:t>
            </a:r>
            <a:endParaRPr sz="1800" b="1" dirty="0">
              <a:solidFill>
                <a:srgbClr val="002060"/>
              </a:solidFill>
              <a:latin typeface="Calibri" panose="020F0502020204030204" pitchFamily="34" charset="0"/>
              <a:cs typeface="Calibri" panose="020F0502020204030204" pitchFamily="34" charset="0"/>
            </a:endParaRPr>
          </a:p>
          <a:p>
            <a:pPr marL="0" lvl="0" indent="0" algn="l" rtl="0">
              <a:spcBef>
                <a:spcPts val="210"/>
              </a:spcBef>
              <a:spcAft>
                <a:spcPts val="0"/>
              </a:spcAft>
              <a:buSzPts val="893"/>
              <a:buNone/>
            </a:pPr>
            <a:r>
              <a:rPr lang="no-NO" sz="1050" dirty="0"/>
              <a:t> </a:t>
            </a:r>
            <a:endParaRPr sz="1050" dirty="0"/>
          </a:p>
          <a:p>
            <a:pPr marL="0" lvl="0" indent="0" algn="l" rtl="0">
              <a:lnSpc>
                <a:spcPct val="150000"/>
              </a:lnSpc>
              <a:spcBef>
                <a:spcPts val="210"/>
              </a:spcBef>
              <a:spcAft>
                <a:spcPts val="0"/>
              </a:spcAft>
              <a:buSzPts val="893"/>
              <a:buNone/>
            </a:pPr>
            <a:r>
              <a:rPr lang="no-NO" sz="1100" dirty="0">
                <a:latin typeface="Calibri" panose="020F0502020204030204" pitchFamily="34" charset="0"/>
                <a:cs typeface="Calibri" panose="020F0502020204030204" pitchFamily="34" charset="0"/>
              </a:rPr>
              <a:t>Læring skjer i det daglege samspelet med andre menneske og miljøet og heng nært saman med leik, omsorg og danning. </a:t>
            </a:r>
            <a:r>
              <a:rPr lang="no-NO" sz="1100" dirty="0" err="1">
                <a:latin typeface="Calibri" panose="020F0502020204030204" pitchFamily="34" charset="0"/>
                <a:cs typeface="Calibri" panose="020F0502020204030204" pitchFamily="34" charset="0"/>
              </a:rPr>
              <a:t>B</a:t>
            </a:r>
            <a:r>
              <a:rPr lang="nb-NO" sz="1100" dirty="0" err="1">
                <a:latin typeface="Calibri" panose="020F0502020204030204" pitchFamily="34" charset="0"/>
                <a:cs typeface="Calibri" panose="020F0502020204030204" pitchFamily="34" charset="0"/>
              </a:rPr>
              <a:t>o</a:t>
            </a:r>
            <a:r>
              <a:rPr lang="no-NO" sz="1100" dirty="0" err="1">
                <a:latin typeface="Calibri" panose="020F0502020204030204" pitchFamily="34" charset="0"/>
                <a:cs typeface="Calibri" panose="020F0502020204030204" pitchFamily="34" charset="0"/>
              </a:rPr>
              <a:t>rn</a:t>
            </a:r>
            <a:r>
              <a:rPr lang="no-NO" sz="1100" dirty="0">
                <a:latin typeface="Calibri" panose="020F0502020204030204" pitchFamily="34" charset="0"/>
                <a:cs typeface="Calibri" panose="020F0502020204030204" pitchFamily="34" charset="0"/>
              </a:rPr>
              <a:t> kan lære gjennom alt dei opplever og erfarer på alle områder. Når </a:t>
            </a:r>
            <a:r>
              <a:rPr lang="no-NO" sz="1100" dirty="0" err="1">
                <a:latin typeface="Calibri" panose="020F0502020204030204" pitchFamily="34" charset="0"/>
                <a:cs typeface="Calibri" panose="020F0502020204030204" pitchFamily="34" charset="0"/>
              </a:rPr>
              <a:t>b</a:t>
            </a:r>
            <a:r>
              <a:rPr lang="nb-NO" sz="1100" dirty="0" err="1">
                <a:latin typeface="Calibri" panose="020F0502020204030204" pitchFamily="34" charset="0"/>
                <a:cs typeface="Calibri" panose="020F0502020204030204" pitchFamily="34" charset="0"/>
              </a:rPr>
              <a:t>o</a:t>
            </a:r>
            <a:r>
              <a:rPr lang="no-NO" sz="1100" dirty="0" err="1">
                <a:latin typeface="Calibri" panose="020F0502020204030204" pitchFamily="34" charset="0"/>
                <a:cs typeface="Calibri" panose="020F0502020204030204" pitchFamily="34" charset="0"/>
              </a:rPr>
              <a:t>rn</a:t>
            </a:r>
            <a:r>
              <a:rPr lang="no-NO" sz="1100" dirty="0">
                <a:latin typeface="Calibri" panose="020F0502020204030204" pitchFamily="34" charset="0"/>
                <a:cs typeface="Calibri" panose="020F0502020204030204" pitchFamily="34" charset="0"/>
              </a:rPr>
              <a:t> undrar seg over noko, må dei møtast på ein utfordrande og utforskande måte, slik at det dannar grunnlaget for eit aktivt og utviklande læringsmiljø i barnehagen. Interessene og spørsmåla til </a:t>
            </a:r>
            <a:r>
              <a:rPr lang="no-NO" sz="1100" dirty="0" err="1">
                <a:latin typeface="Calibri" panose="020F0502020204030204" pitchFamily="34" charset="0"/>
                <a:cs typeface="Calibri" panose="020F0502020204030204" pitchFamily="34" charset="0"/>
              </a:rPr>
              <a:t>b</a:t>
            </a:r>
            <a:r>
              <a:rPr lang="nb-NO" sz="1100" dirty="0" err="1">
                <a:latin typeface="Calibri" panose="020F0502020204030204" pitchFamily="34" charset="0"/>
                <a:cs typeface="Calibri" panose="020F0502020204030204" pitchFamily="34" charset="0"/>
              </a:rPr>
              <a:t>o</a:t>
            </a:r>
            <a:r>
              <a:rPr lang="no-NO" sz="1100" dirty="0" err="1">
                <a:latin typeface="Calibri" panose="020F0502020204030204" pitchFamily="34" charset="0"/>
                <a:cs typeface="Calibri" panose="020F0502020204030204" pitchFamily="34" charset="0"/>
              </a:rPr>
              <a:t>rna</a:t>
            </a:r>
            <a:r>
              <a:rPr lang="no-NO" sz="1100" dirty="0">
                <a:latin typeface="Calibri" panose="020F0502020204030204" pitchFamily="34" charset="0"/>
                <a:cs typeface="Calibri" panose="020F0502020204030204" pitchFamily="34" charset="0"/>
              </a:rPr>
              <a:t> bør danne grunnlaget for læringsprosessar og tema i barnehagen.</a:t>
            </a:r>
            <a:endParaRPr sz="1100" dirty="0">
              <a:latin typeface="Calibri" panose="020F0502020204030204" pitchFamily="34" charset="0"/>
              <a:cs typeface="Calibri" panose="020F0502020204030204" pitchFamily="34" charset="0"/>
            </a:endParaRPr>
          </a:p>
          <a:p>
            <a:pPr marL="0" lvl="0" indent="0" algn="l" rtl="0">
              <a:lnSpc>
                <a:spcPct val="150000"/>
              </a:lnSpc>
              <a:spcBef>
                <a:spcPts val="210"/>
              </a:spcBef>
              <a:spcAft>
                <a:spcPts val="0"/>
              </a:spcAft>
              <a:buSzPts val="893"/>
              <a:buNone/>
            </a:pPr>
            <a:r>
              <a:rPr lang="no-NO" sz="1100" dirty="0">
                <a:latin typeface="Calibri" panose="020F0502020204030204" pitchFamily="34" charset="0"/>
                <a:cs typeface="Calibri" panose="020F0502020204030204" pitchFamily="34" charset="0"/>
              </a:rPr>
              <a:t>I vår barnehage vil vi legge til rette for at alle </a:t>
            </a:r>
            <a:r>
              <a:rPr lang="no-NO" sz="1100" dirty="0" err="1">
                <a:latin typeface="Calibri" panose="020F0502020204030204" pitchFamily="34" charset="0"/>
                <a:cs typeface="Calibri" panose="020F0502020204030204" pitchFamily="34" charset="0"/>
              </a:rPr>
              <a:t>b</a:t>
            </a:r>
            <a:r>
              <a:rPr lang="nb-NO" sz="1100" dirty="0" err="1">
                <a:latin typeface="Calibri" panose="020F0502020204030204" pitchFamily="34" charset="0"/>
                <a:cs typeface="Calibri" panose="020F0502020204030204" pitchFamily="34" charset="0"/>
              </a:rPr>
              <a:t>o</a:t>
            </a:r>
            <a:r>
              <a:rPr lang="no-NO" sz="1100" dirty="0" err="1">
                <a:latin typeface="Calibri" panose="020F0502020204030204" pitchFamily="34" charset="0"/>
                <a:cs typeface="Calibri" panose="020F0502020204030204" pitchFamily="34" charset="0"/>
              </a:rPr>
              <a:t>rna</a:t>
            </a:r>
            <a:r>
              <a:rPr lang="no-NO" sz="1100" dirty="0">
                <a:latin typeface="Calibri" panose="020F0502020204030204" pitchFamily="34" charset="0"/>
                <a:cs typeface="Calibri" panose="020F0502020204030204" pitchFamily="34" charset="0"/>
              </a:rPr>
              <a:t> får utvikle eigne interesser samstundes som barnehagen legg til rette for felles opplevingar som grunnlag for å utvikle undring, felles leikerepertoar, samspel og meistring. Vi vil nytte alle kvardagsaktiviteter som læringsarena, frå av- og påkledning, måltid og kvilestund, til fjellturar, tur i nærområdet og studie av insektar mm. </a:t>
            </a:r>
            <a:endParaRPr sz="1100" dirty="0">
              <a:latin typeface="Calibri" panose="020F0502020204030204" pitchFamily="34" charset="0"/>
              <a:cs typeface="Calibri" panose="020F0502020204030204" pitchFamily="34" charset="0"/>
            </a:endParaRPr>
          </a:p>
          <a:p>
            <a:pPr marL="0" lvl="0" indent="0" algn="l" rtl="0">
              <a:lnSpc>
                <a:spcPct val="150000"/>
              </a:lnSpc>
              <a:spcBef>
                <a:spcPts val="210"/>
              </a:spcBef>
              <a:spcAft>
                <a:spcPts val="0"/>
              </a:spcAft>
              <a:buSzPts val="893"/>
              <a:buNone/>
            </a:pPr>
            <a:r>
              <a:rPr lang="no-NO" sz="1100" dirty="0">
                <a:latin typeface="Calibri" panose="020F0502020204030204" pitchFamily="34" charset="0"/>
                <a:cs typeface="Calibri" panose="020F0502020204030204" pitchFamily="34" charset="0"/>
              </a:rPr>
              <a:t> </a:t>
            </a:r>
            <a:r>
              <a:rPr lang="no-NO" sz="1100" b="1" dirty="0">
                <a:solidFill>
                  <a:srgbClr val="002060"/>
                </a:solidFill>
                <a:latin typeface="Calibri" panose="020F0502020204030204" pitchFamily="34" charset="0"/>
                <a:cs typeface="Calibri" panose="020F0502020204030204" pitchFamily="34" charset="0"/>
              </a:rPr>
              <a:t>Borna skal få oppleve:</a:t>
            </a:r>
            <a:endParaRPr sz="1100" b="1" dirty="0">
              <a:solidFill>
                <a:srgbClr val="002060"/>
              </a:solidFill>
              <a:latin typeface="Calibri" panose="020F0502020204030204" pitchFamily="34" charset="0"/>
              <a:cs typeface="Calibri" panose="020F0502020204030204" pitchFamily="34" charset="0"/>
            </a:endParaRPr>
          </a:p>
          <a:p>
            <a:pPr marL="182880" lvl="0" indent="-182880" algn="l" rtl="0">
              <a:lnSpc>
                <a:spcPct val="150000"/>
              </a:lnSpc>
              <a:spcBef>
                <a:spcPts val="210"/>
              </a:spcBef>
              <a:spcAft>
                <a:spcPts val="0"/>
              </a:spcAft>
              <a:buSzPts val="893"/>
              <a:buChar char="•"/>
            </a:pPr>
            <a:r>
              <a:rPr lang="no-NO" sz="1100" dirty="0">
                <a:latin typeface="Calibri" panose="020F0502020204030204" pitchFamily="34" charset="0"/>
                <a:cs typeface="Calibri" panose="020F0502020204030204" pitchFamily="34" charset="0"/>
              </a:rPr>
              <a:t>Meistring</a:t>
            </a:r>
            <a:endParaRPr sz="1100" dirty="0">
              <a:latin typeface="Calibri" panose="020F0502020204030204" pitchFamily="34" charset="0"/>
              <a:cs typeface="Calibri" panose="020F0502020204030204" pitchFamily="34" charset="0"/>
            </a:endParaRPr>
          </a:p>
          <a:p>
            <a:pPr marL="182880" lvl="0" indent="-182880" algn="l" rtl="0">
              <a:lnSpc>
                <a:spcPct val="150000"/>
              </a:lnSpc>
              <a:spcBef>
                <a:spcPts val="210"/>
              </a:spcBef>
              <a:spcAft>
                <a:spcPts val="0"/>
              </a:spcAft>
              <a:buSzPts val="893"/>
              <a:buChar char="•"/>
            </a:pPr>
            <a:r>
              <a:rPr lang="no-NO" sz="1100" dirty="0">
                <a:latin typeface="Calibri" panose="020F0502020204030204" pitchFamily="34" charset="0"/>
                <a:cs typeface="Calibri" panose="020F0502020204030204" pitchFamily="34" charset="0"/>
              </a:rPr>
              <a:t>Aktivitetar og ulike opplevingar</a:t>
            </a:r>
            <a:endParaRPr sz="1100" dirty="0">
              <a:latin typeface="Calibri" panose="020F0502020204030204" pitchFamily="34" charset="0"/>
              <a:cs typeface="Calibri" panose="020F0502020204030204" pitchFamily="34" charset="0"/>
            </a:endParaRPr>
          </a:p>
          <a:p>
            <a:pPr marL="182880" lvl="0" indent="-182880" algn="l" rtl="0">
              <a:lnSpc>
                <a:spcPct val="150000"/>
              </a:lnSpc>
              <a:spcBef>
                <a:spcPts val="210"/>
              </a:spcBef>
              <a:spcAft>
                <a:spcPts val="0"/>
              </a:spcAft>
              <a:buSzPts val="893"/>
              <a:buChar char="•"/>
            </a:pPr>
            <a:r>
              <a:rPr lang="no-NO" sz="1100" dirty="0">
                <a:solidFill>
                  <a:schemeClr val="bg2"/>
                </a:solidFill>
                <a:latin typeface="Calibri" panose="020F0502020204030204" pitchFamily="34" charset="0"/>
                <a:cs typeface="Calibri" panose="020F0502020204030204" pitchFamily="34" charset="0"/>
              </a:rPr>
              <a:t>Samarbeid</a:t>
            </a:r>
            <a:r>
              <a:rPr lang="nb-NO" sz="1100" dirty="0">
                <a:solidFill>
                  <a:schemeClr val="bg2"/>
                </a:solidFill>
                <a:latin typeface="Calibri" panose="020F0502020204030204" pitchFamily="34" charset="0"/>
                <a:cs typeface="Calibri" panose="020F0502020204030204" pitchFamily="34" charset="0"/>
              </a:rPr>
              <a:t> å </a:t>
            </a:r>
            <a:r>
              <a:rPr lang="nb-NO" sz="1100" dirty="0" err="1">
                <a:solidFill>
                  <a:schemeClr val="bg2"/>
                </a:solidFill>
                <a:latin typeface="Calibri" panose="020F0502020204030204" pitchFamily="34" charset="0"/>
                <a:cs typeface="Calibri" panose="020F0502020204030204" pitchFamily="34" charset="0"/>
              </a:rPr>
              <a:t>vere</a:t>
            </a:r>
            <a:r>
              <a:rPr lang="nb-NO" sz="1100" dirty="0">
                <a:solidFill>
                  <a:schemeClr val="bg2"/>
                </a:solidFill>
                <a:latin typeface="Calibri" panose="020F0502020204030204" pitchFamily="34" charset="0"/>
                <a:cs typeface="Calibri" panose="020F0502020204030204" pitchFamily="34" charset="0"/>
              </a:rPr>
              <a:t> nysgjerrig, undre, </a:t>
            </a:r>
            <a:r>
              <a:rPr lang="nb-NO" sz="1100" dirty="0" err="1">
                <a:solidFill>
                  <a:schemeClr val="bg2"/>
                </a:solidFill>
                <a:latin typeface="Calibri" panose="020F0502020204030204" pitchFamily="34" charset="0"/>
                <a:cs typeface="Calibri" panose="020F0502020204030204" pitchFamily="34" charset="0"/>
              </a:rPr>
              <a:t>spørje</a:t>
            </a:r>
            <a:r>
              <a:rPr lang="nb-NO" sz="1100" dirty="0">
                <a:solidFill>
                  <a:schemeClr val="bg2"/>
                </a:solidFill>
                <a:latin typeface="Calibri" panose="020F0502020204030204" pitchFamily="34" charset="0"/>
                <a:cs typeface="Calibri" panose="020F0502020204030204" pitchFamily="34" charset="0"/>
              </a:rPr>
              <a:t>, lure på</a:t>
            </a:r>
            <a:endParaRPr sz="1100" dirty="0">
              <a:solidFill>
                <a:schemeClr val="bg2"/>
              </a:solidFill>
              <a:latin typeface="Calibri" panose="020F0502020204030204" pitchFamily="34" charset="0"/>
              <a:cs typeface="Calibri" panose="020F0502020204030204" pitchFamily="34" charset="0"/>
            </a:endParaRPr>
          </a:p>
          <a:p>
            <a:pPr marL="0" lvl="0" indent="0" algn="l" rtl="0">
              <a:lnSpc>
                <a:spcPct val="150000"/>
              </a:lnSpc>
              <a:spcBef>
                <a:spcPts val="210"/>
              </a:spcBef>
              <a:spcAft>
                <a:spcPts val="0"/>
              </a:spcAft>
              <a:buSzPts val="893"/>
              <a:buNone/>
            </a:pPr>
            <a:r>
              <a:rPr lang="no-NO" sz="1100" b="1" dirty="0">
                <a:solidFill>
                  <a:srgbClr val="002060"/>
                </a:solidFill>
                <a:latin typeface="Calibri" panose="020F0502020204030204" pitchFamily="34" charset="0"/>
                <a:cs typeface="Calibri" panose="020F0502020204030204" pitchFamily="34" charset="0"/>
              </a:rPr>
              <a:t>Personalet skal:</a:t>
            </a:r>
            <a:endParaRPr sz="1100" b="1" dirty="0">
              <a:solidFill>
                <a:srgbClr val="002060"/>
              </a:solidFill>
              <a:latin typeface="Calibri" panose="020F0502020204030204" pitchFamily="34" charset="0"/>
              <a:cs typeface="Calibri" panose="020F0502020204030204" pitchFamily="34" charset="0"/>
            </a:endParaRPr>
          </a:p>
          <a:p>
            <a:pPr marL="182880" lvl="0" indent="-182880" algn="l" rtl="0">
              <a:lnSpc>
                <a:spcPct val="150000"/>
              </a:lnSpc>
              <a:spcBef>
                <a:spcPts val="210"/>
              </a:spcBef>
              <a:spcAft>
                <a:spcPts val="0"/>
              </a:spcAft>
              <a:buSzPts val="893"/>
              <a:buChar char="•"/>
            </a:pPr>
            <a:r>
              <a:rPr lang="no-NO" sz="1100" dirty="0">
                <a:latin typeface="Calibri" panose="020F0502020204030204" pitchFamily="34" charset="0"/>
                <a:cs typeface="Calibri" panose="020F0502020204030204" pitchFamily="34" charset="0"/>
              </a:rPr>
              <a:t>Rettleie </a:t>
            </a:r>
            <a:r>
              <a:rPr lang="no-NO" sz="1100" dirty="0" err="1">
                <a:latin typeface="Calibri" panose="020F0502020204030204" pitchFamily="34" charset="0"/>
                <a:cs typeface="Calibri" panose="020F0502020204030204" pitchFamily="34" charset="0"/>
              </a:rPr>
              <a:t>b</a:t>
            </a:r>
            <a:r>
              <a:rPr lang="nb-NO" sz="1100" dirty="0" err="1">
                <a:latin typeface="Calibri" panose="020F0502020204030204" pitchFamily="34" charset="0"/>
                <a:cs typeface="Calibri" panose="020F0502020204030204" pitchFamily="34" charset="0"/>
              </a:rPr>
              <a:t>o</a:t>
            </a:r>
            <a:r>
              <a:rPr lang="no-NO" sz="1100" dirty="0" err="1">
                <a:latin typeface="Calibri" panose="020F0502020204030204" pitchFamily="34" charset="0"/>
                <a:cs typeface="Calibri" panose="020F0502020204030204" pitchFamily="34" charset="0"/>
              </a:rPr>
              <a:t>rna</a:t>
            </a:r>
            <a:endParaRPr sz="1100" dirty="0">
              <a:latin typeface="Calibri" panose="020F0502020204030204" pitchFamily="34" charset="0"/>
              <a:cs typeface="Calibri" panose="020F0502020204030204" pitchFamily="34" charset="0"/>
            </a:endParaRPr>
          </a:p>
          <a:p>
            <a:pPr marL="182880" lvl="0" indent="-182880" algn="l" rtl="0">
              <a:lnSpc>
                <a:spcPct val="150000"/>
              </a:lnSpc>
              <a:spcBef>
                <a:spcPts val="210"/>
              </a:spcBef>
              <a:spcAft>
                <a:spcPts val="0"/>
              </a:spcAft>
              <a:buSzPts val="893"/>
              <a:buChar char="•"/>
            </a:pPr>
            <a:r>
              <a:rPr lang="no-NO" sz="1100" dirty="0" err="1">
                <a:latin typeface="Calibri" panose="020F0502020204030204" pitchFamily="34" charset="0"/>
                <a:cs typeface="Calibri" panose="020F0502020204030204" pitchFamily="34" charset="0"/>
              </a:rPr>
              <a:t>Gje</a:t>
            </a:r>
            <a:r>
              <a:rPr lang="no-NO" sz="1100" dirty="0">
                <a:latin typeface="Calibri" panose="020F0502020204030204" pitchFamily="34" charset="0"/>
                <a:cs typeface="Calibri" panose="020F0502020204030204" pitchFamily="34" charset="0"/>
              </a:rPr>
              <a:t> </a:t>
            </a:r>
            <a:r>
              <a:rPr lang="no-NO" sz="1100" dirty="0" err="1">
                <a:latin typeface="Calibri" panose="020F0502020204030204" pitchFamily="34" charset="0"/>
                <a:cs typeface="Calibri" panose="020F0502020204030204" pitchFamily="34" charset="0"/>
              </a:rPr>
              <a:t>b</a:t>
            </a:r>
            <a:r>
              <a:rPr lang="nb-NO" sz="1100" dirty="0" err="1">
                <a:latin typeface="Calibri" panose="020F0502020204030204" pitchFamily="34" charset="0"/>
                <a:cs typeface="Calibri" panose="020F0502020204030204" pitchFamily="34" charset="0"/>
              </a:rPr>
              <a:t>o</a:t>
            </a:r>
            <a:r>
              <a:rPr lang="no-NO" sz="1100" dirty="0" err="1">
                <a:latin typeface="Calibri" panose="020F0502020204030204" pitchFamily="34" charset="0"/>
                <a:cs typeface="Calibri" panose="020F0502020204030204" pitchFamily="34" charset="0"/>
              </a:rPr>
              <a:t>rna</a:t>
            </a:r>
            <a:r>
              <a:rPr lang="no-NO" sz="1100" dirty="0">
                <a:latin typeface="Calibri" panose="020F0502020204030204" pitchFamily="34" charset="0"/>
                <a:cs typeface="Calibri" panose="020F0502020204030204" pitchFamily="34" charset="0"/>
              </a:rPr>
              <a:t> moglegheit til å prøva og utforske</a:t>
            </a:r>
            <a:endParaRPr sz="1100" dirty="0">
              <a:latin typeface="Calibri" panose="020F0502020204030204" pitchFamily="34" charset="0"/>
              <a:cs typeface="Calibri" panose="020F0502020204030204" pitchFamily="34" charset="0"/>
            </a:endParaRPr>
          </a:p>
          <a:p>
            <a:pPr marL="182880" lvl="0" indent="-182880" algn="l" rtl="0">
              <a:lnSpc>
                <a:spcPct val="150000"/>
              </a:lnSpc>
              <a:spcBef>
                <a:spcPts val="210"/>
              </a:spcBef>
              <a:spcAft>
                <a:spcPts val="0"/>
              </a:spcAft>
              <a:buSzPts val="893"/>
              <a:buChar char="•"/>
            </a:pPr>
            <a:r>
              <a:rPr lang="no-NO" sz="1100" dirty="0">
                <a:latin typeface="Calibri" panose="020F0502020204030204" pitchFamily="34" charset="0"/>
                <a:cs typeface="Calibri" panose="020F0502020204030204" pitchFamily="34" charset="0"/>
              </a:rPr>
              <a:t>Undre seg saman med </a:t>
            </a:r>
            <a:r>
              <a:rPr lang="no-NO" sz="1100" dirty="0" err="1">
                <a:latin typeface="Calibri" panose="020F0502020204030204" pitchFamily="34" charset="0"/>
                <a:cs typeface="Calibri" panose="020F0502020204030204" pitchFamily="34" charset="0"/>
              </a:rPr>
              <a:t>b</a:t>
            </a:r>
            <a:r>
              <a:rPr lang="nb-NO" sz="1100" dirty="0" err="1">
                <a:latin typeface="Calibri" panose="020F0502020204030204" pitchFamily="34" charset="0"/>
                <a:cs typeface="Calibri" panose="020F0502020204030204" pitchFamily="34" charset="0"/>
              </a:rPr>
              <a:t>o</a:t>
            </a:r>
            <a:r>
              <a:rPr lang="no-NO" sz="1100" dirty="0" err="1">
                <a:latin typeface="Calibri" panose="020F0502020204030204" pitchFamily="34" charset="0"/>
                <a:cs typeface="Calibri" panose="020F0502020204030204" pitchFamily="34" charset="0"/>
              </a:rPr>
              <a:t>rna</a:t>
            </a:r>
            <a:endParaRPr sz="1100" dirty="0">
              <a:latin typeface="Calibri" panose="020F0502020204030204" pitchFamily="34" charset="0"/>
              <a:cs typeface="Calibri" panose="020F0502020204030204" pitchFamily="34" charset="0"/>
            </a:endParaRPr>
          </a:p>
          <a:p>
            <a:pPr marL="0" lvl="0" indent="0" algn="l" rtl="0">
              <a:spcBef>
                <a:spcPts val="210"/>
              </a:spcBef>
              <a:spcAft>
                <a:spcPts val="0"/>
              </a:spcAft>
              <a:buSzPts val="893"/>
              <a:buNone/>
            </a:pPr>
            <a:endParaRPr sz="1050" dirty="0"/>
          </a:p>
          <a:p>
            <a:pPr marL="182880" lvl="0" indent="-53339" algn="l" rtl="0">
              <a:spcBef>
                <a:spcPts val="480"/>
              </a:spcBef>
              <a:spcAft>
                <a:spcPts val="0"/>
              </a:spcAft>
              <a:buSzPts val="2040"/>
              <a:buNone/>
            </a:pPr>
            <a:endParaRPr dirty="0"/>
          </a:p>
        </p:txBody>
      </p:sp>
      <p:sp>
        <p:nvSpPr>
          <p:cNvPr id="2" name="Plassholder for lysbildenummer 1">
            <a:extLst>
              <a:ext uri="{FF2B5EF4-FFF2-40B4-BE49-F238E27FC236}">
                <a16:creationId xmlns:a16="http://schemas.microsoft.com/office/drawing/2014/main" id="{4698B084-208B-4B9C-AF21-F871585FC0E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16</a:t>
            </a:fld>
            <a:endParaRPr lang="no-NO"/>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457200" y="533400"/>
            <a:ext cx="2098576" cy="5991944"/>
          </a:xfrm>
          <a:prstGeom prst="rect">
            <a:avLst/>
          </a:prstGeom>
          <a:solidFill>
            <a:schemeClr val="bg1"/>
          </a:solidFill>
          <a:ln>
            <a:solidFill>
              <a:schemeClr val="accent1"/>
            </a:solidFill>
          </a:ln>
        </p:spPr>
        <p:txBody>
          <a:bodyPr spcFirstLastPara="1" wrap="square" lIns="91425" tIns="45700" rIns="91425" bIns="45700" anchor="ctr" anchorCtr="0">
            <a:noAutofit/>
          </a:bodyPr>
          <a:lstStyle/>
          <a:p>
            <a:pPr algn="l">
              <a:lnSpc>
                <a:spcPct val="150000"/>
              </a:lnSpc>
            </a:pPr>
            <a:br>
              <a:rPr lang="no-NO" sz="1400" i="1" dirty="0">
                <a:solidFill>
                  <a:srgbClr val="002060"/>
                </a:solidFill>
              </a:rPr>
            </a:br>
            <a:br>
              <a:rPr lang="no-NO" sz="1400" i="1" dirty="0">
                <a:solidFill>
                  <a:srgbClr val="002060"/>
                </a:solidFill>
              </a:rPr>
            </a:br>
            <a:r>
              <a:rPr lang="nb-NO" sz="1000" b="1" i="0" dirty="0">
                <a:solidFill>
                  <a:srgbClr val="002060"/>
                </a:solidFill>
                <a:effectLst/>
                <a:latin typeface="Calibri" panose="020F0502020204030204" pitchFamily="34" charset="0"/>
                <a:cs typeface="Calibri" panose="020F0502020204030204" pitchFamily="34" charset="0"/>
              </a:rPr>
              <a:t>§ 3.</a:t>
            </a:r>
            <a:r>
              <a:rPr lang="nb-NO" sz="1000" b="1" i="1" dirty="0">
                <a:solidFill>
                  <a:srgbClr val="002060"/>
                </a:solidFill>
                <a:effectLst/>
                <a:latin typeface="Calibri" panose="020F0502020204030204" pitchFamily="34" charset="0"/>
                <a:cs typeface="Calibri" panose="020F0502020204030204" pitchFamily="34" charset="0"/>
              </a:rPr>
              <a:t>Barns rett til medvirkning og hensynet til barnets beste</a:t>
            </a:r>
            <a:br>
              <a:rPr lang="nb-NO" sz="1000" b="1" i="1" dirty="0">
                <a:solidFill>
                  <a:srgbClr val="002060"/>
                </a:solidFill>
                <a:effectLst/>
                <a:latin typeface="Calibri" panose="020F0502020204030204" pitchFamily="34" charset="0"/>
                <a:cs typeface="Calibri" panose="020F0502020204030204" pitchFamily="34" charset="0"/>
              </a:rPr>
            </a:br>
            <a:br>
              <a:rPr lang="nb-NO" sz="800" b="1" i="0" dirty="0">
                <a:solidFill>
                  <a:srgbClr val="002060"/>
                </a:solidFill>
                <a:effectLst/>
                <a:latin typeface="Helvetica Neue"/>
              </a:rPr>
            </a:br>
            <a:r>
              <a:rPr lang="nb-NO" sz="1000" b="0" i="0" dirty="0">
                <a:solidFill>
                  <a:srgbClr val="002060"/>
                </a:solidFill>
                <a:effectLst/>
                <a:latin typeface="Calibri" panose="020F0502020204030204" pitchFamily="34" charset="0"/>
                <a:cs typeface="Calibri" panose="020F0502020204030204" pitchFamily="34" charset="0"/>
              </a:rPr>
              <a:t>Barn i barnehagen har rett til å gi uttrykk for sitt syn på barnehagens daglige virksomhet og i saker som gjelder dem selv.</a:t>
            </a:r>
            <a:br>
              <a:rPr lang="nb-NO" sz="1000" b="0" i="0" dirty="0">
                <a:solidFill>
                  <a:srgbClr val="002060"/>
                </a:solidFill>
                <a:effectLst/>
                <a:latin typeface="Calibri" panose="020F0502020204030204" pitchFamily="34" charset="0"/>
                <a:cs typeface="Calibri" panose="020F0502020204030204" pitchFamily="34" charset="0"/>
              </a:rPr>
            </a:br>
            <a:r>
              <a:rPr lang="nb-NO" sz="1000" b="0" i="0" dirty="0">
                <a:solidFill>
                  <a:srgbClr val="002060"/>
                </a:solidFill>
                <a:effectLst/>
                <a:latin typeface="Calibri" panose="020F0502020204030204" pitchFamily="34" charset="0"/>
                <a:cs typeface="Calibri" panose="020F0502020204030204" pitchFamily="34" charset="0"/>
              </a:rPr>
              <a:t>Barn skal jevnlig få mulighet til aktiv deltakelse i planlegging og vurdering av barnehagens virksomhet.</a:t>
            </a:r>
            <a:br>
              <a:rPr lang="nb-NO" sz="1000" b="0" i="0" dirty="0">
                <a:solidFill>
                  <a:srgbClr val="002060"/>
                </a:solidFill>
                <a:effectLst/>
                <a:latin typeface="Calibri" panose="020F0502020204030204" pitchFamily="34" charset="0"/>
                <a:cs typeface="Calibri" panose="020F0502020204030204" pitchFamily="34" charset="0"/>
              </a:rPr>
            </a:br>
            <a:r>
              <a:rPr lang="nb-NO" sz="1000" b="0" i="0" dirty="0">
                <a:solidFill>
                  <a:srgbClr val="002060"/>
                </a:solidFill>
                <a:effectLst/>
                <a:latin typeface="Calibri" panose="020F0502020204030204" pitchFamily="34" charset="0"/>
                <a:cs typeface="Calibri" panose="020F0502020204030204" pitchFamily="34" charset="0"/>
              </a:rPr>
              <a:t>Barnets synspunkter skal tillegges vekt i samsvar med dets alder og modenhet.</a:t>
            </a:r>
            <a:br>
              <a:rPr lang="nb-NO" sz="1000" b="0" i="0" dirty="0">
                <a:solidFill>
                  <a:srgbClr val="002060"/>
                </a:solidFill>
                <a:effectLst/>
                <a:latin typeface="Calibri" panose="020F0502020204030204" pitchFamily="34" charset="0"/>
                <a:cs typeface="Calibri" panose="020F0502020204030204" pitchFamily="34" charset="0"/>
              </a:rPr>
            </a:br>
            <a:r>
              <a:rPr lang="nb-NO" sz="1000" b="0" i="0" dirty="0">
                <a:solidFill>
                  <a:srgbClr val="002060"/>
                </a:solidFill>
                <a:effectLst/>
                <a:latin typeface="Calibri" panose="020F0502020204030204" pitchFamily="34" charset="0"/>
                <a:cs typeface="Calibri" panose="020F0502020204030204" pitchFamily="34" charset="0"/>
              </a:rPr>
              <a:t>I alle handlinger og avgjørelser som gjelder barn i barnehagen, skal hva som er best for barnet, være et grunnleggende hensyn.</a:t>
            </a:r>
            <a:br>
              <a:rPr lang="nb-NO" sz="1000" b="0" i="0" dirty="0">
                <a:solidFill>
                  <a:srgbClr val="002060"/>
                </a:solidFill>
                <a:effectLst/>
                <a:latin typeface="Calibri" panose="020F0502020204030204" pitchFamily="34" charset="0"/>
                <a:cs typeface="Calibri" panose="020F0502020204030204" pitchFamily="34" charset="0"/>
              </a:rPr>
            </a:br>
            <a:r>
              <a:rPr lang="nb-NO" sz="1000" b="0" i="0" dirty="0">
                <a:solidFill>
                  <a:srgbClr val="002060"/>
                </a:solidFill>
                <a:effectLst/>
                <a:latin typeface="Calibri" panose="020F0502020204030204" pitchFamily="34" charset="0"/>
                <a:cs typeface="Calibri" panose="020F0502020204030204" pitchFamily="34" charset="0"/>
              </a:rPr>
              <a:t>(Lovdata,14.04.21)</a:t>
            </a:r>
            <a:br>
              <a:rPr lang="no-NO" sz="1000" dirty="0">
                <a:solidFill>
                  <a:srgbClr val="002060"/>
                </a:solidFill>
                <a:latin typeface="Calibri" panose="020F0502020204030204" pitchFamily="34" charset="0"/>
                <a:cs typeface="Calibri" panose="020F0502020204030204" pitchFamily="34" charset="0"/>
              </a:rPr>
            </a:br>
            <a:br>
              <a:rPr lang="no-NO" sz="1000" dirty="0">
                <a:solidFill>
                  <a:schemeClr val="lt1"/>
                </a:solidFill>
                <a:latin typeface="Calibri" panose="020F0502020204030204" pitchFamily="34" charset="0"/>
                <a:cs typeface="Calibri" panose="020F0502020204030204" pitchFamily="34" charset="0"/>
              </a:rPr>
            </a:br>
            <a:br>
              <a:rPr lang="no-NO" sz="1000" dirty="0">
                <a:solidFill>
                  <a:schemeClr val="lt1"/>
                </a:solidFill>
                <a:latin typeface="Calibri" panose="020F0502020204030204" pitchFamily="34" charset="0"/>
                <a:cs typeface="Calibri" panose="020F0502020204030204" pitchFamily="34" charset="0"/>
              </a:rPr>
            </a:br>
            <a:br>
              <a:rPr lang="no-NO" sz="1000" dirty="0">
                <a:solidFill>
                  <a:schemeClr val="lt1"/>
                </a:solidFill>
                <a:latin typeface="Calibri" panose="020F0502020204030204" pitchFamily="34" charset="0"/>
                <a:cs typeface="Calibri" panose="020F0502020204030204" pitchFamily="34" charset="0"/>
              </a:rPr>
            </a:br>
            <a:br>
              <a:rPr lang="no-NO" sz="1000" dirty="0">
                <a:latin typeface="Calibri" panose="020F0502020204030204" pitchFamily="34" charset="0"/>
                <a:cs typeface="Calibri" panose="020F0502020204030204" pitchFamily="34" charset="0"/>
              </a:rPr>
            </a:br>
            <a:br>
              <a:rPr lang="no-NO" sz="1200" dirty="0">
                <a:solidFill>
                  <a:schemeClr val="lt1"/>
                </a:solidFill>
              </a:rPr>
            </a:br>
            <a:endParaRPr sz="1200" dirty="0"/>
          </a:p>
        </p:txBody>
      </p:sp>
      <p:sp>
        <p:nvSpPr>
          <p:cNvPr id="191" name="Google Shape;191;p26"/>
          <p:cNvSpPr txBox="1">
            <a:spLocks noGrp="1"/>
          </p:cNvSpPr>
          <p:nvPr>
            <p:ph type="body" idx="1"/>
          </p:nvPr>
        </p:nvSpPr>
        <p:spPr>
          <a:xfrm>
            <a:off x="2987824" y="548680"/>
            <a:ext cx="5853336" cy="6046084"/>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816"/>
              <a:buNone/>
            </a:pPr>
            <a:endParaRPr sz="960" dirty="0">
              <a:solidFill>
                <a:srgbClr val="66FF33"/>
              </a:solidFill>
            </a:endParaRPr>
          </a:p>
          <a:p>
            <a:pPr marL="0" lvl="0" indent="0" algn="l" rtl="0">
              <a:lnSpc>
                <a:spcPct val="80000"/>
              </a:lnSpc>
              <a:spcBef>
                <a:spcPts val="192"/>
              </a:spcBef>
              <a:spcAft>
                <a:spcPts val="0"/>
              </a:spcAft>
              <a:buSzPts val="816"/>
              <a:buNone/>
            </a:pPr>
            <a:endParaRPr sz="960" dirty="0">
              <a:solidFill>
                <a:srgbClr val="66FF33"/>
              </a:solidFill>
            </a:endParaRPr>
          </a:p>
          <a:p>
            <a:pPr marL="0" lvl="0" indent="0" algn="l" rtl="0">
              <a:lnSpc>
                <a:spcPct val="80000"/>
              </a:lnSpc>
              <a:spcBef>
                <a:spcPts val="360"/>
              </a:spcBef>
              <a:spcAft>
                <a:spcPts val="0"/>
              </a:spcAft>
              <a:buSzPts val="1530"/>
              <a:buNone/>
            </a:pPr>
            <a:r>
              <a:rPr lang="no-NO" sz="1800" b="1" dirty="0">
                <a:solidFill>
                  <a:srgbClr val="002060"/>
                </a:solidFill>
                <a:latin typeface="Calibri" panose="020F0502020204030204" pitchFamily="34" charset="0"/>
                <a:cs typeface="Calibri" panose="020F0502020204030204" pitchFamily="34" charset="0"/>
              </a:rPr>
              <a:t>Borna si rett til medverknad</a:t>
            </a:r>
            <a:endParaRPr sz="1800" b="1" dirty="0">
              <a:solidFill>
                <a:srgbClr val="002060"/>
              </a:solidFill>
              <a:latin typeface="Calibri" panose="020F0502020204030204" pitchFamily="34" charset="0"/>
              <a:cs typeface="Calibri" panose="020F0502020204030204" pitchFamily="34" charset="0"/>
            </a:endParaRPr>
          </a:p>
          <a:p>
            <a:pPr marL="0" lvl="0" indent="0" algn="l" rtl="0">
              <a:lnSpc>
                <a:spcPct val="80000"/>
              </a:lnSpc>
              <a:spcBef>
                <a:spcPts val="224"/>
              </a:spcBef>
              <a:spcAft>
                <a:spcPts val="0"/>
              </a:spcAft>
              <a:buSzPts val="952"/>
              <a:buNone/>
            </a:pPr>
            <a:endParaRPr sz="1120" dirty="0"/>
          </a:p>
          <a:p>
            <a:pPr marL="0" lvl="0" indent="0" algn="l" rtl="0">
              <a:lnSpc>
                <a:spcPct val="150000"/>
              </a:lnSpc>
              <a:spcBef>
                <a:spcPts val="224"/>
              </a:spcBef>
              <a:spcAft>
                <a:spcPts val="0"/>
              </a:spcAft>
              <a:buSzPts val="952"/>
              <a:buNone/>
            </a:pPr>
            <a:r>
              <a:rPr lang="no-NO" sz="1100" dirty="0" err="1">
                <a:latin typeface="Calibri" panose="020F0502020204030204" pitchFamily="34" charset="0"/>
                <a:cs typeface="Calibri" panose="020F0502020204030204" pitchFamily="34" charset="0"/>
              </a:rPr>
              <a:t>B</a:t>
            </a:r>
            <a:r>
              <a:rPr lang="nb-NO" sz="1100" dirty="0" err="1">
                <a:latin typeface="Calibri" panose="020F0502020204030204" pitchFamily="34" charset="0"/>
                <a:cs typeface="Calibri" panose="020F0502020204030204" pitchFamily="34" charset="0"/>
              </a:rPr>
              <a:t>o</a:t>
            </a:r>
            <a:r>
              <a:rPr lang="no-NO" sz="1100" dirty="0" err="1">
                <a:latin typeface="Calibri" panose="020F0502020204030204" pitchFamily="34" charset="0"/>
                <a:cs typeface="Calibri" panose="020F0502020204030204" pitchFamily="34" charset="0"/>
              </a:rPr>
              <a:t>rn</a:t>
            </a:r>
            <a:r>
              <a:rPr lang="no-NO" sz="1100" dirty="0">
                <a:latin typeface="Calibri" panose="020F0502020204030204" pitchFamily="34" charset="0"/>
                <a:cs typeface="Calibri" panose="020F0502020204030204" pitchFamily="34" charset="0"/>
              </a:rPr>
              <a:t> har rett til å uttrykkje seg og påverke alle sider av livet i barnehagen. Kor omfattande medverknaden er, og korleis medverknaden blir praktisert, er avhengig av alder og funksjonsnivå. </a:t>
            </a:r>
            <a:r>
              <a:rPr lang="no-NO" sz="1100" dirty="0" err="1">
                <a:latin typeface="Calibri" panose="020F0502020204030204" pitchFamily="34" charset="0"/>
                <a:cs typeface="Calibri" panose="020F0502020204030204" pitchFamily="34" charset="0"/>
              </a:rPr>
              <a:t>B</a:t>
            </a:r>
            <a:r>
              <a:rPr lang="nb-NO" sz="1100" dirty="0" err="1">
                <a:latin typeface="Calibri" panose="020F0502020204030204" pitchFamily="34" charset="0"/>
                <a:cs typeface="Calibri" panose="020F0502020204030204" pitchFamily="34" charset="0"/>
              </a:rPr>
              <a:t>o</a:t>
            </a:r>
            <a:r>
              <a:rPr lang="no-NO" sz="1100" dirty="0" err="1">
                <a:latin typeface="Calibri" panose="020F0502020204030204" pitchFamily="34" charset="0"/>
                <a:cs typeface="Calibri" panose="020F0502020204030204" pitchFamily="34" charset="0"/>
              </a:rPr>
              <a:t>rn</a:t>
            </a:r>
            <a:r>
              <a:rPr lang="no-NO" sz="1100" dirty="0">
                <a:latin typeface="Calibri" panose="020F0502020204030204" pitchFamily="34" charset="0"/>
                <a:cs typeface="Calibri" panose="020F0502020204030204" pitchFamily="34" charset="0"/>
              </a:rPr>
              <a:t> må både få og oppleve tilknyting og fellesskap og kjenne at dei kan bestemme sjølve og uttrykkje eigne intensjonar. Dette betyr ikkje at dei får bestemme alt dei vil, men skal oppleve å få val gjennom kvardagen der dei aktivt kan bestemme sjølv. </a:t>
            </a:r>
            <a:r>
              <a:rPr lang="no-NO" sz="1100" dirty="0" err="1">
                <a:latin typeface="Calibri" panose="020F0502020204030204" pitchFamily="34" charset="0"/>
                <a:cs typeface="Calibri" panose="020F0502020204030204" pitchFamily="34" charset="0"/>
              </a:rPr>
              <a:t>B</a:t>
            </a:r>
            <a:r>
              <a:rPr lang="nb-NO" sz="1100" dirty="0" err="1">
                <a:latin typeface="Calibri" panose="020F0502020204030204" pitchFamily="34" charset="0"/>
                <a:cs typeface="Calibri" panose="020F0502020204030204" pitchFamily="34" charset="0"/>
              </a:rPr>
              <a:t>o</a:t>
            </a:r>
            <a:r>
              <a:rPr lang="no-NO" sz="1100" dirty="0" err="1">
                <a:latin typeface="Calibri" panose="020F0502020204030204" pitchFamily="34" charset="0"/>
                <a:cs typeface="Calibri" panose="020F0502020204030204" pitchFamily="34" charset="0"/>
              </a:rPr>
              <a:t>rn</a:t>
            </a:r>
            <a:r>
              <a:rPr lang="no-NO" sz="1100" dirty="0">
                <a:latin typeface="Calibri" panose="020F0502020204030204" pitchFamily="34" charset="0"/>
                <a:cs typeface="Calibri" panose="020F0502020204030204" pitchFamily="34" charset="0"/>
              </a:rPr>
              <a:t> må støttast til å leve seg inn i andre sin situasjon og til å ta omsyn til andre. Både kroppsleg og språkleg gir barn uttrykk for korleis dei har det. Dei yngste barna formidlar synspunkta sine med kroppshaldningar, mimikk og andre kjensleuttrykk. </a:t>
            </a:r>
            <a:r>
              <a:rPr lang="nb-NO" sz="1100" dirty="0">
                <a:solidFill>
                  <a:schemeClr val="tx1"/>
                </a:solidFill>
                <a:latin typeface="Calibri" panose="020F0502020204030204" pitchFamily="34" charset="0"/>
                <a:cs typeface="Calibri" panose="020F0502020204030204" pitchFamily="34" charset="0"/>
              </a:rPr>
              <a:t>Kjennskap til demokratiske prosesser vil </a:t>
            </a:r>
            <a:r>
              <a:rPr lang="nb-NO" sz="1100" dirty="0" err="1">
                <a:solidFill>
                  <a:schemeClr val="tx1"/>
                </a:solidFill>
                <a:latin typeface="Calibri" panose="020F0502020204030204" pitchFamily="34" charset="0"/>
                <a:cs typeface="Calibri" panose="020F0502020204030204" pitchFamily="34" charset="0"/>
              </a:rPr>
              <a:t>me</a:t>
            </a:r>
            <a:r>
              <a:rPr lang="nb-NO" sz="1100"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gje</a:t>
            </a:r>
            <a:r>
              <a:rPr lang="nb-NO" sz="1100"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borna</a:t>
            </a:r>
            <a:r>
              <a:rPr lang="nb-NO" sz="1100" dirty="0">
                <a:solidFill>
                  <a:schemeClr val="tx1"/>
                </a:solidFill>
                <a:latin typeface="Calibri" panose="020F0502020204030204" pitchFamily="34" charset="0"/>
                <a:cs typeface="Calibri" panose="020F0502020204030204" pitchFamily="34" charset="0"/>
              </a:rPr>
              <a:t>.</a:t>
            </a:r>
            <a:endParaRPr sz="1100" dirty="0">
              <a:solidFill>
                <a:schemeClr val="tx1"/>
              </a:solidFill>
              <a:latin typeface="Calibri" panose="020F0502020204030204" pitchFamily="34" charset="0"/>
              <a:cs typeface="Calibri" panose="020F0502020204030204" pitchFamily="34" charset="0"/>
            </a:endParaRPr>
          </a:p>
          <a:p>
            <a:pPr marL="0" lvl="0" indent="0" algn="l" rtl="0">
              <a:lnSpc>
                <a:spcPct val="150000"/>
              </a:lnSpc>
              <a:spcBef>
                <a:spcPts val="224"/>
              </a:spcBef>
              <a:spcAft>
                <a:spcPts val="0"/>
              </a:spcAft>
              <a:buSzPts val="952"/>
              <a:buNone/>
            </a:pPr>
            <a:r>
              <a:rPr lang="no-NO" sz="1100" b="1" dirty="0">
                <a:solidFill>
                  <a:srgbClr val="002060"/>
                </a:solidFill>
                <a:latin typeface="Calibri" panose="020F0502020204030204" pitchFamily="34" charset="0"/>
                <a:cs typeface="Calibri" panose="020F0502020204030204" pitchFamily="34" charset="0"/>
              </a:rPr>
              <a:t>Barna skal  få oppleve:</a:t>
            </a:r>
            <a:br>
              <a:rPr lang="no-NO" sz="1100" dirty="0">
                <a:latin typeface="Calibri" panose="020F0502020204030204" pitchFamily="34" charset="0"/>
                <a:cs typeface="Calibri" panose="020F0502020204030204" pitchFamily="34" charset="0"/>
              </a:rPr>
            </a:br>
            <a:r>
              <a:rPr lang="no-NO" sz="1100" dirty="0">
                <a:latin typeface="Calibri" panose="020F0502020204030204" pitchFamily="34" charset="0"/>
                <a:cs typeface="Calibri" panose="020F0502020204030204" pitchFamily="34" charset="0"/>
              </a:rPr>
              <a:t>- </a:t>
            </a:r>
            <a:r>
              <a:rPr lang="no-NO" sz="1100" i="1" dirty="0">
                <a:latin typeface="Calibri" panose="020F0502020204030204" pitchFamily="34" charset="0"/>
                <a:cs typeface="Calibri" panose="020F0502020204030204" pitchFamily="34" charset="0"/>
              </a:rPr>
              <a:t>At dei er med å påverkar det som skjer i barnehagen</a:t>
            </a:r>
            <a:r>
              <a:rPr lang="nb-NO" sz="1100" i="1" dirty="0">
                <a:latin typeface="Calibri" panose="020F0502020204030204" pitchFamily="34" charset="0"/>
                <a:cs typeface="Calibri" panose="020F0502020204030204" pitchFamily="34" charset="0"/>
              </a:rPr>
              <a:t> </a:t>
            </a:r>
            <a:br>
              <a:rPr lang="no-NO" sz="1100" i="1" dirty="0">
                <a:latin typeface="Calibri" panose="020F0502020204030204" pitchFamily="34" charset="0"/>
                <a:cs typeface="Calibri" panose="020F0502020204030204" pitchFamily="34" charset="0"/>
              </a:rPr>
            </a:br>
            <a:r>
              <a:rPr lang="no-NO" sz="1100" dirty="0">
                <a:latin typeface="Calibri" panose="020F0502020204030204" pitchFamily="34" charset="0"/>
                <a:cs typeface="Calibri" panose="020F0502020204030204" pitchFamily="34" charset="0"/>
              </a:rPr>
              <a:t>- At dei har eit ansvar for eigen aktivitet og kvardag</a:t>
            </a:r>
            <a:br>
              <a:rPr lang="no-NO" sz="1100" dirty="0">
                <a:latin typeface="Calibri" panose="020F0502020204030204" pitchFamily="34" charset="0"/>
                <a:cs typeface="Calibri" panose="020F0502020204030204" pitchFamily="34" charset="0"/>
              </a:rPr>
            </a:br>
            <a:r>
              <a:rPr lang="no-NO" sz="1100" dirty="0">
                <a:latin typeface="Calibri" panose="020F0502020204030204" pitchFamily="34" charset="0"/>
                <a:cs typeface="Calibri" panose="020F0502020204030204" pitchFamily="34" charset="0"/>
              </a:rPr>
              <a:t>- At dei får seie si meining</a:t>
            </a:r>
            <a:endParaRPr lang="nb-NO" sz="1100" dirty="0">
              <a:latin typeface="Calibri" panose="020F0502020204030204" pitchFamily="34" charset="0"/>
              <a:cs typeface="Calibri" panose="020F0502020204030204" pitchFamily="34" charset="0"/>
            </a:endParaRPr>
          </a:p>
          <a:p>
            <a:pPr marL="0" lvl="0" indent="0" algn="l" rtl="0">
              <a:lnSpc>
                <a:spcPct val="150000"/>
              </a:lnSpc>
              <a:spcBef>
                <a:spcPts val="224"/>
              </a:spcBef>
              <a:spcAft>
                <a:spcPts val="0"/>
              </a:spcAft>
              <a:buSzPts val="952"/>
              <a:buNone/>
            </a:pPr>
            <a:r>
              <a:rPr lang="nb-NO" sz="1100" dirty="0">
                <a:solidFill>
                  <a:schemeClr val="tx1"/>
                </a:solidFill>
                <a:latin typeface="Calibri" panose="020F0502020204030204" pitchFamily="34" charset="0"/>
                <a:cs typeface="Calibri" panose="020F0502020204030204" pitchFamily="34" charset="0"/>
              </a:rPr>
              <a:t>-Barnesamsamtale</a:t>
            </a:r>
            <a:br>
              <a:rPr lang="no-NO" sz="1100" dirty="0">
                <a:latin typeface="Calibri" panose="020F0502020204030204" pitchFamily="34" charset="0"/>
                <a:cs typeface="Calibri" panose="020F0502020204030204" pitchFamily="34" charset="0"/>
              </a:rPr>
            </a:br>
            <a:r>
              <a:rPr lang="no-NO" sz="1100" b="1" dirty="0">
                <a:solidFill>
                  <a:srgbClr val="002060"/>
                </a:solidFill>
                <a:latin typeface="Calibri" panose="020F0502020204030204" pitchFamily="34" charset="0"/>
                <a:cs typeface="Calibri" panose="020F0502020204030204" pitchFamily="34" charset="0"/>
              </a:rPr>
              <a:t>Personalet  skal: </a:t>
            </a:r>
            <a:br>
              <a:rPr lang="no-NO" sz="1100" dirty="0">
                <a:latin typeface="Calibri" panose="020F0502020204030204" pitchFamily="34" charset="0"/>
                <a:cs typeface="Calibri" panose="020F0502020204030204" pitchFamily="34" charset="0"/>
              </a:rPr>
            </a:br>
            <a:r>
              <a:rPr lang="no-NO" sz="1100" dirty="0">
                <a:latin typeface="Calibri" panose="020F0502020204030204" pitchFamily="34" charset="0"/>
                <a:cs typeface="Calibri" panose="020F0502020204030204" pitchFamily="34" charset="0"/>
              </a:rPr>
              <a:t>- Ta med barna på planlegging av saker og aktiviteter</a:t>
            </a:r>
            <a:br>
              <a:rPr lang="no-NO" sz="1100" dirty="0">
                <a:latin typeface="Calibri" panose="020F0502020204030204" pitchFamily="34" charset="0"/>
                <a:cs typeface="Calibri" panose="020F0502020204030204" pitchFamily="34" charset="0"/>
              </a:rPr>
            </a:br>
            <a:r>
              <a:rPr lang="no-NO" sz="1100" dirty="0">
                <a:latin typeface="Calibri" panose="020F0502020204030204" pitchFamily="34" charset="0"/>
                <a:cs typeface="Calibri" panose="020F0502020204030204" pitchFamily="34" charset="0"/>
              </a:rPr>
              <a:t>- Observere barna og lytte til kva dei har å seie</a:t>
            </a:r>
            <a:br>
              <a:rPr lang="no-NO" sz="1100" dirty="0">
                <a:latin typeface="Calibri" panose="020F0502020204030204" pitchFamily="34" charset="0"/>
                <a:cs typeface="Calibri" panose="020F0502020204030204" pitchFamily="34" charset="0"/>
              </a:rPr>
            </a:br>
            <a:r>
              <a:rPr lang="no-NO" sz="1100" dirty="0">
                <a:latin typeface="Calibri" panose="020F0502020204030204" pitchFamily="34" charset="0"/>
                <a:cs typeface="Calibri" panose="020F0502020204030204" pitchFamily="34" charset="0"/>
              </a:rPr>
              <a:t>- Sjå barna der dei er, utfordre og gje oppgåver som gjev moglegheit for utvikling</a:t>
            </a:r>
            <a:endParaRPr lang="nb-NO" sz="1100" dirty="0">
              <a:latin typeface="Calibri" panose="020F0502020204030204" pitchFamily="34" charset="0"/>
              <a:cs typeface="Calibri" panose="020F0502020204030204" pitchFamily="34" charset="0"/>
            </a:endParaRPr>
          </a:p>
          <a:p>
            <a:pPr marL="0" lvl="0" indent="0" algn="l" rtl="0">
              <a:lnSpc>
                <a:spcPct val="150000"/>
              </a:lnSpc>
              <a:spcBef>
                <a:spcPts val="224"/>
              </a:spcBef>
              <a:spcAft>
                <a:spcPts val="0"/>
              </a:spcAft>
              <a:buSzPts val="952"/>
              <a:buNone/>
            </a:pPr>
            <a:r>
              <a:rPr lang="nb-NO" sz="1100" dirty="0">
                <a:latin typeface="Calibri" panose="020F0502020204030204" pitchFamily="34" charset="0"/>
                <a:cs typeface="Calibri" panose="020F0502020204030204" pitchFamily="34" charset="0"/>
              </a:rPr>
              <a:t>-</a:t>
            </a:r>
            <a:r>
              <a:rPr lang="nb-NO" sz="1100" dirty="0">
                <a:solidFill>
                  <a:schemeClr val="tx1"/>
                </a:solidFill>
                <a:latin typeface="Calibri" panose="020F0502020204030204" pitchFamily="34" charset="0"/>
                <a:cs typeface="Calibri" panose="020F0502020204030204" pitchFamily="34" charset="0"/>
              </a:rPr>
              <a:t>Organiser for barnesamtaler</a:t>
            </a:r>
          </a:p>
          <a:p>
            <a:pPr marL="0" lvl="0" indent="0" algn="l" rtl="0">
              <a:lnSpc>
                <a:spcPct val="150000"/>
              </a:lnSpc>
              <a:spcBef>
                <a:spcPts val="224"/>
              </a:spcBef>
              <a:spcAft>
                <a:spcPts val="0"/>
              </a:spcAft>
              <a:buSzPts val="952"/>
              <a:buNone/>
            </a:pPr>
            <a:r>
              <a:rPr lang="nb-NO" sz="1100"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Styrar</a:t>
            </a:r>
            <a:r>
              <a:rPr lang="nb-NO" sz="1100" dirty="0">
                <a:solidFill>
                  <a:schemeClr val="tx1"/>
                </a:solidFill>
                <a:latin typeface="Calibri" panose="020F0502020204030204" pitchFamily="34" charset="0"/>
                <a:cs typeface="Calibri" panose="020F0502020204030204" pitchFamily="34" charset="0"/>
              </a:rPr>
              <a:t> skal inviter til barnemøter </a:t>
            </a:r>
          </a:p>
          <a:p>
            <a:pPr marL="0" lvl="0" indent="0" algn="l" rtl="0">
              <a:lnSpc>
                <a:spcPct val="150000"/>
              </a:lnSpc>
              <a:spcBef>
                <a:spcPts val="224"/>
              </a:spcBef>
              <a:spcAft>
                <a:spcPts val="0"/>
              </a:spcAft>
              <a:buSzPts val="952"/>
              <a:buNone/>
            </a:pPr>
            <a:endParaRPr lang="nb-NO" sz="1120" dirty="0">
              <a:solidFill>
                <a:schemeClr val="tx1"/>
              </a:solidFill>
            </a:endParaRPr>
          </a:p>
          <a:p>
            <a:pPr marL="0" lvl="0" indent="0" algn="l" rtl="0">
              <a:lnSpc>
                <a:spcPct val="150000"/>
              </a:lnSpc>
              <a:spcBef>
                <a:spcPts val="224"/>
              </a:spcBef>
              <a:spcAft>
                <a:spcPts val="0"/>
              </a:spcAft>
              <a:buSzPts val="952"/>
              <a:buNone/>
            </a:pPr>
            <a:endParaRPr dirty="0"/>
          </a:p>
          <a:p>
            <a:pPr marL="0" lvl="0" indent="0" algn="l" rtl="0">
              <a:lnSpc>
                <a:spcPct val="80000"/>
              </a:lnSpc>
              <a:spcBef>
                <a:spcPts val="192"/>
              </a:spcBef>
              <a:spcAft>
                <a:spcPts val="0"/>
              </a:spcAft>
              <a:buSzPts val="816"/>
              <a:buNone/>
            </a:pPr>
            <a:r>
              <a:rPr lang="no-NO" sz="960" dirty="0"/>
              <a:t> </a:t>
            </a:r>
            <a:endParaRPr dirty="0"/>
          </a:p>
          <a:p>
            <a:pPr marL="0" lvl="0" indent="0" algn="l" rtl="0">
              <a:lnSpc>
                <a:spcPct val="80000"/>
              </a:lnSpc>
              <a:spcBef>
                <a:spcPts val="192"/>
              </a:spcBef>
              <a:spcAft>
                <a:spcPts val="0"/>
              </a:spcAft>
              <a:buSzPts val="816"/>
              <a:buNone/>
            </a:pPr>
            <a:endParaRPr sz="960" dirty="0"/>
          </a:p>
          <a:p>
            <a:pPr marL="182880" lvl="0" indent="-131064" algn="l" rtl="0">
              <a:lnSpc>
                <a:spcPct val="80000"/>
              </a:lnSpc>
              <a:spcBef>
                <a:spcPts val="192"/>
              </a:spcBef>
              <a:spcAft>
                <a:spcPts val="0"/>
              </a:spcAft>
              <a:buSzPts val="816"/>
              <a:buNone/>
            </a:pPr>
            <a:endParaRPr sz="960" dirty="0"/>
          </a:p>
        </p:txBody>
      </p:sp>
      <p:sp>
        <p:nvSpPr>
          <p:cNvPr id="2" name="Plassholder for lysbildenummer 1">
            <a:extLst>
              <a:ext uri="{FF2B5EF4-FFF2-40B4-BE49-F238E27FC236}">
                <a16:creationId xmlns:a16="http://schemas.microsoft.com/office/drawing/2014/main" id="{D50E6478-505B-4AEF-80B2-6F862A42ED9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17</a:t>
            </a:fld>
            <a:endParaRPr lang="no-NO"/>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262F6330-6FC0-4C55-8E7E-4BB983DBB299}"/>
              </a:ext>
            </a:extLst>
          </p:cNvPr>
          <p:cNvSpPr>
            <a:spLocks noGrp="1"/>
          </p:cNvSpPr>
          <p:nvPr>
            <p:ph type="title"/>
          </p:nvPr>
        </p:nvSpPr>
        <p:spPr/>
        <p:txBody>
          <a:bodyPr/>
          <a:lstStyle/>
          <a:p>
            <a:pPr algn="ctr"/>
            <a:r>
              <a:rPr lang="nb-NO" sz="1800" b="1" dirty="0">
                <a:solidFill>
                  <a:srgbClr val="00206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Barnehagens fagområder</a:t>
            </a:r>
            <a:r>
              <a:rPr lang="nb-NO" sz="1800" b="1" dirty="0">
                <a:solidFill>
                  <a:srgbClr val="002060"/>
                </a:solidFill>
                <a:latin typeface="Calibri" panose="020F0502020204030204" pitchFamily="34" charset="0"/>
                <a:cs typeface="Calibri" panose="020F0502020204030204" pitchFamily="34" charset="0"/>
              </a:rPr>
              <a:t>: </a:t>
            </a:r>
            <a:r>
              <a:rPr lang="nb-NO" sz="1800" b="1" i="1" dirty="0">
                <a:solidFill>
                  <a:srgbClr val="002060"/>
                </a:solidFill>
                <a:latin typeface="Calibri" panose="020F0502020204030204" pitchFamily="34" charset="0"/>
                <a:cs typeface="Calibri" panose="020F0502020204030204" pitchFamily="34" charset="0"/>
              </a:rPr>
              <a:t>Slik </a:t>
            </a:r>
            <a:r>
              <a:rPr lang="nb-NO" sz="1800" b="1" i="1" dirty="0" err="1">
                <a:solidFill>
                  <a:srgbClr val="002060"/>
                </a:solidFill>
                <a:latin typeface="Calibri" panose="020F0502020204030204" pitchFamily="34" charset="0"/>
                <a:cs typeface="Calibri" panose="020F0502020204030204" pitchFamily="34" charset="0"/>
              </a:rPr>
              <a:t>tenkjer</a:t>
            </a:r>
            <a:r>
              <a:rPr lang="nb-NO" sz="1800" b="1" i="1" dirty="0">
                <a:solidFill>
                  <a:srgbClr val="002060"/>
                </a:solidFill>
                <a:latin typeface="Calibri" panose="020F0502020204030204" pitchFamily="34" charset="0"/>
                <a:cs typeface="Calibri" panose="020F0502020204030204" pitchFamily="34" charset="0"/>
              </a:rPr>
              <a:t> vi rundt </a:t>
            </a:r>
            <a:r>
              <a:rPr lang="nb-NO" sz="1800" b="1" i="1" dirty="0" err="1">
                <a:solidFill>
                  <a:srgbClr val="002060"/>
                </a:solidFill>
                <a:latin typeface="Calibri" panose="020F0502020204030204" pitchFamily="34" charset="0"/>
                <a:cs typeface="Calibri" panose="020F0502020204030204" pitchFamily="34" charset="0"/>
              </a:rPr>
              <a:t>eit</a:t>
            </a:r>
            <a:r>
              <a:rPr lang="nb-NO" sz="1800" b="1" i="1" dirty="0">
                <a:solidFill>
                  <a:srgbClr val="002060"/>
                </a:solidFill>
                <a:latin typeface="Calibri" panose="020F0502020204030204" pitchFamily="34" charset="0"/>
                <a:cs typeface="Calibri" panose="020F0502020204030204" pitchFamily="34" charset="0"/>
              </a:rPr>
              <a:t> prosjekt</a:t>
            </a:r>
            <a:br>
              <a:rPr lang="nb-NO" sz="1800" b="1" dirty="0">
                <a:latin typeface="Calibri" panose="020F0502020204030204" pitchFamily="34" charset="0"/>
                <a:cs typeface="Calibri" panose="020F0502020204030204" pitchFamily="34" charset="0"/>
              </a:rPr>
            </a:br>
            <a:endParaRPr lang="nb-NO" sz="1800" dirty="0">
              <a:latin typeface="Calibri" panose="020F0502020204030204" pitchFamily="34" charset="0"/>
              <a:cs typeface="Calibri" panose="020F0502020204030204" pitchFamily="34" charset="0"/>
            </a:endParaRPr>
          </a:p>
        </p:txBody>
      </p:sp>
      <p:graphicFrame>
        <p:nvGraphicFramePr>
          <p:cNvPr id="5" name="Diagram 4">
            <a:extLst>
              <a:ext uri="{FF2B5EF4-FFF2-40B4-BE49-F238E27FC236}">
                <a16:creationId xmlns:a16="http://schemas.microsoft.com/office/drawing/2014/main" id="{8E045F1D-0004-4FB1-8202-DF728B9D56D2}"/>
              </a:ext>
            </a:extLst>
          </p:cNvPr>
          <p:cNvGraphicFramePr/>
          <p:nvPr>
            <p:extLst>
              <p:ext uri="{D42A27DB-BD31-4B8C-83A1-F6EECF244321}">
                <p14:modId xmlns:p14="http://schemas.microsoft.com/office/powerpoint/2010/main" val="1213373371"/>
              </p:ext>
            </p:extLst>
          </p:nvPr>
        </p:nvGraphicFramePr>
        <p:xfrm>
          <a:off x="457200" y="1100830"/>
          <a:ext cx="8229600" cy="5362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lassholder for lysbildenummer 1">
            <a:extLst>
              <a:ext uri="{FF2B5EF4-FFF2-40B4-BE49-F238E27FC236}">
                <a16:creationId xmlns:a16="http://schemas.microsoft.com/office/drawing/2014/main" id="{8D002F4C-15EC-4688-9394-D031BD67BDF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18</a:t>
            </a:fld>
            <a:endParaRPr lang="no-NO"/>
          </a:p>
        </p:txBody>
      </p:sp>
    </p:spTree>
    <p:extLst>
      <p:ext uri="{BB962C8B-B14F-4D97-AF65-F5344CB8AC3E}">
        <p14:creationId xmlns:p14="http://schemas.microsoft.com/office/powerpoint/2010/main" val="3960255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552C7B-766F-4076-AFA2-DF65BCE5F527}"/>
              </a:ext>
            </a:extLst>
          </p:cNvPr>
          <p:cNvSpPr>
            <a:spLocks noGrp="1"/>
          </p:cNvSpPr>
          <p:nvPr>
            <p:ph type="title"/>
          </p:nvPr>
        </p:nvSpPr>
        <p:spPr>
          <a:xfrm>
            <a:off x="105508" y="1358282"/>
            <a:ext cx="2589984" cy="699117"/>
          </a:xfrm>
        </p:spPr>
        <p:txBody>
          <a:bodyPr/>
          <a:lstStyle/>
          <a:p>
            <a:r>
              <a:rPr lang="nn-NO" sz="1800" b="1" dirty="0">
                <a:solidFill>
                  <a:srgbClr val="002060"/>
                </a:solidFill>
                <a:latin typeface="Calibri" panose="020F0502020204030204" pitchFamily="34" charset="0"/>
                <a:cs typeface="Calibri" panose="020F0502020204030204" pitchFamily="34" charset="0"/>
              </a:rPr>
              <a:t>Kommunikasjon, språk og tekst</a:t>
            </a:r>
            <a:endParaRPr lang="nb-NO" sz="1800" b="1" dirty="0">
              <a:solidFill>
                <a:srgbClr val="002060"/>
              </a:solidFill>
              <a:latin typeface="Calibri" panose="020F0502020204030204" pitchFamily="34" charset="0"/>
              <a:cs typeface="Calibri" panose="020F0502020204030204" pitchFamily="34" charset="0"/>
            </a:endParaRPr>
          </a:p>
        </p:txBody>
      </p:sp>
      <p:sp>
        <p:nvSpPr>
          <p:cNvPr id="4" name="Plassholder for tekst 3">
            <a:extLst>
              <a:ext uri="{FF2B5EF4-FFF2-40B4-BE49-F238E27FC236}">
                <a16:creationId xmlns:a16="http://schemas.microsoft.com/office/drawing/2014/main" id="{B12EE15E-7B92-4C0D-8C43-041633A0D495}"/>
              </a:ext>
            </a:extLst>
          </p:cNvPr>
          <p:cNvSpPr>
            <a:spLocks noGrp="1"/>
          </p:cNvSpPr>
          <p:nvPr>
            <p:ph type="body" idx="1"/>
          </p:nvPr>
        </p:nvSpPr>
        <p:spPr/>
        <p:txBody>
          <a:bodyPr/>
          <a:lstStyle/>
          <a:p>
            <a:r>
              <a:rPr lang="nb-NO" sz="1100" b="0" i="1" dirty="0">
                <a:solidFill>
                  <a:srgbClr val="666666"/>
                </a:solidFill>
                <a:effectLst/>
                <a:latin typeface="+mn-lt"/>
              </a:rPr>
              <a:t>Hvis du snakker til en mann</a:t>
            </a:r>
          </a:p>
          <a:p>
            <a:r>
              <a:rPr lang="nb-NO" sz="1100" b="0" i="1" dirty="0">
                <a:solidFill>
                  <a:srgbClr val="666666"/>
                </a:solidFill>
                <a:effectLst/>
                <a:latin typeface="+mn-lt"/>
              </a:rPr>
              <a:t>på et språk han forstår, når</a:t>
            </a:r>
          </a:p>
          <a:p>
            <a:r>
              <a:rPr lang="nb-NO" sz="1100" b="0" i="1" dirty="0">
                <a:solidFill>
                  <a:srgbClr val="666666"/>
                </a:solidFill>
                <a:effectLst/>
                <a:latin typeface="+mn-lt"/>
              </a:rPr>
              <a:t>du hodet hans. Snakker du</a:t>
            </a:r>
          </a:p>
          <a:p>
            <a:r>
              <a:rPr lang="nb-NO" sz="1100" b="0" i="1" dirty="0">
                <a:solidFill>
                  <a:srgbClr val="666666"/>
                </a:solidFill>
                <a:effectLst/>
                <a:latin typeface="+mn-lt"/>
              </a:rPr>
              <a:t>til ham på hans eget språk, </a:t>
            </a:r>
          </a:p>
          <a:p>
            <a:r>
              <a:rPr lang="nb-NO" sz="1100" b="0" i="1" dirty="0">
                <a:solidFill>
                  <a:srgbClr val="666666"/>
                </a:solidFill>
                <a:effectLst/>
                <a:latin typeface="+mn-lt"/>
              </a:rPr>
              <a:t>når du hjertet. </a:t>
            </a:r>
          </a:p>
          <a:p>
            <a:r>
              <a:rPr lang="nb-NO" sz="1100" b="0" i="0" dirty="0">
                <a:solidFill>
                  <a:srgbClr val="666666"/>
                </a:solidFill>
                <a:effectLst/>
                <a:latin typeface="+mn-lt"/>
              </a:rPr>
              <a:t>Nelson Mandela </a:t>
            </a:r>
          </a:p>
          <a:p>
            <a:endParaRPr lang="nb-NO" sz="1100" dirty="0">
              <a:solidFill>
                <a:srgbClr val="666666"/>
              </a:solidFill>
              <a:latin typeface="+mn-lt"/>
            </a:endParaRPr>
          </a:p>
          <a:p>
            <a:r>
              <a:rPr lang="nn-NO" sz="1100" b="0" i="1" dirty="0">
                <a:solidFill>
                  <a:srgbClr val="666666"/>
                </a:solidFill>
                <a:effectLst/>
                <a:latin typeface="+mn-lt"/>
              </a:rPr>
              <a:t>Det hjelper jo ikkje at den</a:t>
            </a:r>
          </a:p>
          <a:p>
            <a:r>
              <a:rPr lang="nn-NO" sz="1100" b="0" i="1" dirty="0">
                <a:solidFill>
                  <a:srgbClr val="666666"/>
                </a:solidFill>
                <a:effectLst/>
                <a:latin typeface="+mn-lt"/>
              </a:rPr>
              <a:t>som seier noko, trur han</a:t>
            </a:r>
          </a:p>
          <a:p>
            <a:r>
              <a:rPr lang="nn-NO" sz="1100" b="0" i="1" dirty="0">
                <a:solidFill>
                  <a:srgbClr val="666666"/>
                </a:solidFill>
                <a:effectLst/>
                <a:latin typeface="+mn-lt"/>
              </a:rPr>
              <a:t>skyt blink, når me som </a:t>
            </a:r>
          </a:p>
          <a:p>
            <a:r>
              <a:rPr lang="nn-NO" sz="1100" b="0" i="1" dirty="0">
                <a:solidFill>
                  <a:srgbClr val="666666"/>
                </a:solidFill>
                <a:effectLst/>
                <a:latin typeface="+mn-lt"/>
              </a:rPr>
              <a:t>høyrer på, ikkje eingong ser</a:t>
            </a:r>
          </a:p>
          <a:p>
            <a:r>
              <a:rPr lang="nn-NO" sz="1100" b="0" i="1" dirty="0">
                <a:solidFill>
                  <a:srgbClr val="666666"/>
                </a:solidFill>
                <a:effectLst/>
                <a:latin typeface="+mn-lt"/>
              </a:rPr>
              <a:t>blinken. Linda Eide</a:t>
            </a:r>
          </a:p>
          <a:p>
            <a:endParaRPr lang="nn-NO" sz="1100" i="1" dirty="0">
              <a:solidFill>
                <a:srgbClr val="666666"/>
              </a:solidFill>
              <a:latin typeface="+mn-lt"/>
            </a:endParaRPr>
          </a:p>
          <a:p>
            <a:r>
              <a:rPr lang="nb-NO" sz="1100" b="0" i="0" dirty="0">
                <a:solidFill>
                  <a:srgbClr val="666666"/>
                </a:solidFill>
                <a:effectLst/>
                <a:latin typeface="+mn-lt"/>
              </a:rPr>
              <a:t>Musikk er menneskenes</a:t>
            </a:r>
          </a:p>
          <a:p>
            <a:r>
              <a:rPr lang="nb-NO" sz="1100" b="0" i="0" dirty="0">
                <a:solidFill>
                  <a:srgbClr val="666666"/>
                </a:solidFill>
                <a:effectLst/>
                <a:latin typeface="+mn-lt"/>
              </a:rPr>
              <a:t>sanne felles </a:t>
            </a:r>
            <a:r>
              <a:rPr lang="nb-NO" sz="1100" b="1" i="0" dirty="0">
                <a:solidFill>
                  <a:srgbClr val="767676"/>
                </a:solidFill>
                <a:effectLst/>
                <a:latin typeface="+mn-lt"/>
              </a:rPr>
              <a:t>språk</a:t>
            </a:r>
            <a:r>
              <a:rPr lang="nb-NO" sz="1100" b="0" i="0" dirty="0">
                <a:solidFill>
                  <a:srgbClr val="666666"/>
                </a:solidFill>
                <a:effectLst/>
                <a:latin typeface="+mn-lt"/>
              </a:rPr>
              <a:t>. </a:t>
            </a:r>
          </a:p>
          <a:p>
            <a:r>
              <a:rPr lang="nb-NO" sz="1100" b="0" i="0" dirty="0">
                <a:solidFill>
                  <a:srgbClr val="666666"/>
                </a:solidFill>
                <a:effectLst/>
                <a:latin typeface="+mn-lt"/>
              </a:rPr>
              <a:t>Karl Julius Weber</a:t>
            </a:r>
            <a:endParaRPr lang="nn-NO" sz="1100" b="0" i="1" dirty="0">
              <a:solidFill>
                <a:srgbClr val="666666"/>
              </a:solidFill>
              <a:effectLst/>
              <a:latin typeface="+mn-lt"/>
            </a:endParaRPr>
          </a:p>
          <a:p>
            <a:endParaRPr lang="nn-NO" sz="1100" i="1" dirty="0">
              <a:solidFill>
                <a:srgbClr val="666666"/>
              </a:solidFill>
              <a:latin typeface="+mn-lt"/>
            </a:endParaRPr>
          </a:p>
          <a:p>
            <a:endParaRPr lang="nb-NO" sz="1100" i="1" dirty="0">
              <a:latin typeface="+mn-lt"/>
            </a:endParaRPr>
          </a:p>
        </p:txBody>
      </p:sp>
      <p:sp>
        <p:nvSpPr>
          <p:cNvPr id="5" name="Plassholder for lysbildenummer 4">
            <a:extLst>
              <a:ext uri="{FF2B5EF4-FFF2-40B4-BE49-F238E27FC236}">
                <a16:creationId xmlns:a16="http://schemas.microsoft.com/office/drawing/2014/main" id="{CFE4E9E4-D856-429A-B485-C19265D1622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19</a:t>
            </a:fld>
            <a:endParaRPr lang="no-NO"/>
          </a:p>
        </p:txBody>
      </p:sp>
      <p:pic>
        <p:nvPicPr>
          <p:cNvPr id="31" name="Plassholder for bilde 30">
            <a:extLst>
              <a:ext uri="{FF2B5EF4-FFF2-40B4-BE49-F238E27FC236}">
                <a16:creationId xmlns:a16="http://schemas.microsoft.com/office/drawing/2014/main" id="{F7659E65-A6F7-489A-9914-972DB0802532}"/>
              </a:ext>
            </a:extLst>
          </p:cNvPr>
          <p:cNvPicPr>
            <a:picLocks noGrp="1" noChangeAspect="1"/>
          </p:cNvPicPr>
          <p:nvPr>
            <p:ph type="pic" idx="2"/>
          </p:nvPr>
        </p:nvPicPr>
        <p:blipFill rotWithShape="1">
          <a:blip r:embed="rId2"/>
          <a:srcRect l="12114" r="12114"/>
          <a:stretch/>
        </p:blipFill>
        <p:spPr/>
      </p:pic>
    </p:spTree>
    <p:extLst>
      <p:ext uri="{BB962C8B-B14F-4D97-AF65-F5344CB8AC3E}">
        <p14:creationId xmlns:p14="http://schemas.microsoft.com/office/powerpoint/2010/main" val="2591673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7BB0E7-A545-4C19-B4C6-C5DB9DD00014}"/>
              </a:ext>
            </a:extLst>
          </p:cNvPr>
          <p:cNvSpPr>
            <a:spLocks noGrp="1"/>
          </p:cNvSpPr>
          <p:nvPr>
            <p:ph type="title"/>
          </p:nvPr>
        </p:nvSpPr>
        <p:spPr/>
        <p:txBody>
          <a:bodyPr/>
          <a:lstStyle/>
          <a:p>
            <a:r>
              <a:rPr lang="nb-NO" b="1" dirty="0">
                <a:solidFill>
                  <a:schemeClr val="accent1">
                    <a:lumMod val="75000"/>
                  </a:schemeClr>
                </a:solidFill>
              </a:rPr>
              <a:t>Forord                    </a:t>
            </a:r>
            <a:r>
              <a:rPr lang="nb-NO" b="1" dirty="0" err="1">
                <a:solidFill>
                  <a:schemeClr val="accent1">
                    <a:lumMod val="75000"/>
                  </a:schemeClr>
                </a:solidFill>
                <a:latin typeface="Calibri" panose="020F0502020204030204" pitchFamily="34" charset="0"/>
                <a:cs typeface="Calibri" panose="020F0502020204030204" pitchFamily="34" charset="0"/>
              </a:rPr>
              <a:t>Forord</a:t>
            </a:r>
            <a:endParaRPr lang="nb-NO" dirty="0">
              <a:latin typeface="Calibri" panose="020F0502020204030204" pitchFamily="34" charset="0"/>
              <a:cs typeface="Calibri" panose="020F0502020204030204" pitchFamily="34" charset="0"/>
            </a:endParaRPr>
          </a:p>
        </p:txBody>
      </p:sp>
      <p:sp>
        <p:nvSpPr>
          <p:cNvPr id="3" name="Plassholder for tekst 2">
            <a:extLst>
              <a:ext uri="{FF2B5EF4-FFF2-40B4-BE49-F238E27FC236}">
                <a16:creationId xmlns:a16="http://schemas.microsoft.com/office/drawing/2014/main" id="{AEAEC4E9-A02D-4066-B6C0-8A4B1251C7D8}"/>
              </a:ext>
            </a:extLst>
          </p:cNvPr>
          <p:cNvSpPr>
            <a:spLocks noGrp="1"/>
          </p:cNvSpPr>
          <p:nvPr>
            <p:ph type="body" idx="1"/>
          </p:nvPr>
        </p:nvSpPr>
        <p:spPr/>
        <p:txBody>
          <a:bodyPr/>
          <a:lstStyle/>
          <a:p>
            <a:r>
              <a:rPr lang="nb-NO" sz="1100" dirty="0">
                <a:solidFill>
                  <a:schemeClr val="tx1"/>
                </a:solidFill>
                <a:latin typeface="Calibri" panose="020F0502020204030204" pitchFamily="34" charset="0"/>
                <a:cs typeface="Calibri" panose="020F0502020204030204" pitchFamily="34" charset="0"/>
              </a:rPr>
              <a:t>Våren 2020 vart Norge ramma av pandemi Covid-19, og heile </a:t>
            </a:r>
            <a:r>
              <a:rPr lang="nb-NO" sz="1100" i="1" dirty="0">
                <a:solidFill>
                  <a:schemeClr val="tx1"/>
                </a:solidFill>
                <a:latin typeface="Calibri" panose="020F0502020204030204" pitchFamily="34" charset="0"/>
                <a:cs typeface="Calibri" panose="020F0502020204030204" pitchFamily="34" charset="0"/>
              </a:rPr>
              <a:t>verda og barnehage-</a:t>
            </a:r>
            <a:r>
              <a:rPr lang="nb-NO" sz="1100" i="1" dirty="0" err="1">
                <a:solidFill>
                  <a:schemeClr val="tx1"/>
                </a:solidFill>
                <a:latin typeface="Calibri" panose="020F0502020204030204" pitchFamily="34" charset="0"/>
                <a:cs typeface="Calibri" panose="020F0502020204030204" pitchFamily="34" charset="0"/>
              </a:rPr>
              <a:t>k</a:t>
            </a:r>
            <a:r>
              <a:rPr lang="nb-NO" sz="1100" dirty="0" err="1">
                <a:solidFill>
                  <a:schemeClr val="tx1"/>
                </a:solidFill>
                <a:latin typeface="Calibri" panose="020F0502020204030204" pitchFamily="34" charset="0"/>
                <a:cs typeface="Calibri" panose="020F0502020204030204" pitchFamily="34" charset="0"/>
              </a:rPr>
              <a:t>vardagen</a:t>
            </a:r>
            <a:r>
              <a:rPr lang="nb-NO" sz="1100" dirty="0">
                <a:solidFill>
                  <a:schemeClr val="tx1"/>
                </a:solidFill>
                <a:latin typeface="Calibri" panose="020F0502020204030204" pitchFamily="34" charset="0"/>
                <a:cs typeface="Calibri" panose="020F0502020204030204" pitchFamily="34" charset="0"/>
              </a:rPr>
              <a:t> vart snudd opp ned. Vi opplevde kor </a:t>
            </a:r>
            <a:r>
              <a:rPr lang="nb-NO" sz="1100" i="1" dirty="0">
                <a:solidFill>
                  <a:schemeClr val="tx1"/>
                </a:solidFill>
                <a:latin typeface="Calibri" panose="020F0502020204030204" pitchFamily="34" charset="0"/>
                <a:cs typeface="Calibri" panose="020F0502020204030204" pitchFamily="34" charset="0"/>
              </a:rPr>
              <a:t>sårbare</a:t>
            </a:r>
            <a:r>
              <a:rPr lang="nb-NO" sz="1100" dirty="0">
                <a:solidFill>
                  <a:schemeClr val="tx1"/>
                </a:solidFill>
                <a:latin typeface="Calibri" panose="020F0502020204030204" pitchFamily="34" charset="0"/>
                <a:cs typeface="Calibri" panose="020F0502020204030204" pitchFamily="34" charset="0"/>
              </a:rPr>
              <a:t> vi menneske er, og kor avhengige vi er av samarbeid, hjelp, forståing og omsorg. Våren 2021 er vi framleis ganske ramma som land, av Covid-19. Vi er førebudd på at det neste barnehageåret vil vi </a:t>
            </a:r>
            <a:r>
              <a:rPr lang="nb-NO" sz="1100" dirty="0" err="1">
                <a:solidFill>
                  <a:schemeClr val="tx1"/>
                </a:solidFill>
                <a:latin typeface="Calibri" panose="020F0502020204030204" pitchFamily="34" charset="0"/>
                <a:cs typeface="Calibri" panose="020F0502020204030204" pitchFamily="34" charset="0"/>
              </a:rPr>
              <a:t>vere</a:t>
            </a:r>
            <a:r>
              <a:rPr lang="nb-NO" sz="1100" dirty="0">
                <a:solidFill>
                  <a:schemeClr val="tx1"/>
                </a:solidFill>
                <a:latin typeface="Calibri" panose="020F0502020204030204" pitchFamily="34" charset="0"/>
                <a:cs typeface="Calibri" panose="020F0502020204030204" pitchFamily="34" charset="0"/>
              </a:rPr>
              <a:t> påvirka av pandemien. Vi har framleis høgt fokus på smittevern og inndeling i </a:t>
            </a:r>
            <a:r>
              <a:rPr lang="nb-NO" sz="1100" dirty="0" err="1">
                <a:solidFill>
                  <a:schemeClr val="tx1"/>
                </a:solidFill>
                <a:latin typeface="Calibri" panose="020F0502020204030204" pitchFamily="34" charset="0"/>
                <a:cs typeface="Calibri" panose="020F0502020204030204" pitchFamily="34" charset="0"/>
              </a:rPr>
              <a:t>kohortar</a:t>
            </a:r>
            <a:r>
              <a:rPr lang="nb-NO" sz="1100" dirty="0">
                <a:solidFill>
                  <a:schemeClr val="tx1"/>
                </a:solidFill>
                <a:latin typeface="Calibri" panose="020F0502020204030204" pitchFamily="34" charset="0"/>
                <a:cs typeface="Calibri" panose="020F0502020204030204" pitchFamily="34" charset="0"/>
              </a:rPr>
              <a:t>. </a:t>
            </a:r>
          </a:p>
          <a:p>
            <a:r>
              <a:rPr lang="nb-NO" sz="1100" dirty="0">
                <a:latin typeface="Calibri" panose="020F0502020204030204" pitchFamily="34" charset="0"/>
                <a:cs typeface="Calibri" panose="020F0502020204030204" pitchFamily="34" charset="0"/>
              </a:rPr>
              <a:t>Ny årsplan vil </a:t>
            </a:r>
            <a:r>
              <a:rPr lang="nb-NO" sz="1100" dirty="0" err="1">
                <a:latin typeface="Calibri" panose="020F0502020204030204" pitchFamily="34" charset="0"/>
                <a:cs typeface="Calibri" panose="020F0502020204030204" pitchFamily="34" charset="0"/>
              </a:rPr>
              <a:t>bere</a:t>
            </a:r>
            <a:r>
              <a:rPr lang="nb-NO" sz="1100" dirty="0">
                <a:latin typeface="Calibri" panose="020F0502020204030204" pitchFamily="34" charset="0"/>
                <a:cs typeface="Calibri" panose="020F0502020204030204" pitchFamily="34" charset="0"/>
              </a:rPr>
              <a:t> spor av progresjon og repetisjon. Vi har gjort </a:t>
            </a:r>
            <a:r>
              <a:rPr lang="nb-NO" sz="1100" dirty="0" err="1">
                <a:latin typeface="Calibri" panose="020F0502020204030204" pitchFamily="34" charset="0"/>
                <a:cs typeface="Calibri" panose="020F0502020204030204" pitchFamily="34" charset="0"/>
              </a:rPr>
              <a:t>nokre</a:t>
            </a:r>
            <a:r>
              <a:rPr lang="nb-NO" sz="1100" dirty="0">
                <a:latin typeface="Calibri" panose="020F0502020204030204" pitchFamily="34" charset="0"/>
                <a:cs typeface="Calibri" panose="020F0502020204030204" pitchFamily="34" charset="0"/>
              </a:rPr>
              <a:t> </a:t>
            </a:r>
            <a:r>
              <a:rPr lang="nb-NO" sz="1100" dirty="0" err="1">
                <a:latin typeface="Calibri" panose="020F0502020204030204" pitchFamily="34" charset="0"/>
                <a:cs typeface="Calibri" panose="020F0502020204030204" pitchFamily="34" charset="0"/>
              </a:rPr>
              <a:t>erfaringar</a:t>
            </a:r>
            <a:r>
              <a:rPr lang="nb-NO" sz="1100" dirty="0">
                <a:latin typeface="Calibri" panose="020F0502020204030204" pitchFamily="34" charset="0"/>
                <a:cs typeface="Calibri" panose="020F0502020204030204" pitchFamily="34" charset="0"/>
              </a:rPr>
              <a:t> med </a:t>
            </a:r>
            <a:r>
              <a:rPr lang="nb-NO" sz="1100" dirty="0" err="1">
                <a:latin typeface="Calibri" panose="020F0502020204030204" pitchFamily="34" charset="0"/>
                <a:cs typeface="Calibri" panose="020F0502020204030204" pitchFamily="34" charset="0"/>
              </a:rPr>
              <a:t>barnesamtalar</a:t>
            </a:r>
            <a:r>
              <a:rPr lang="nb-NO" sz="1100" dirty="0">
                <a:latin typeface="Calibri" panose="020F0502020204030204" pitchFamily="34" charset="0"/>
                <a:cs typeface="Calibri" panose="020F0502020204030204" pitchFamily="34" charset="0"/>
              </a:rPr>
              <a:t>, barnemøter, fokus på barnehagens kulturelle mangfold. Vi vil foredle vår kunnskap og </a:t>
            </a:r>
            <a:r>
              <a:rPr lang="nb-NO" sz="1100" dirty="0" err="1">
                <a:latin typeface="Calibri" panose="020F0502020204030204" pitchFamily="34" charset="0"/>
                <a:cs typeface="Calibri" panose="020F0502020204030204" pitchFamily="34" charset="0"/>
              </a:rPr>
              <a:t>erfaringar</a:t>
            </a:r>
            <a:r>
              <a:rPr lang="nb-NO" sz="1100" dirty="0">
                <a:latin typeface="Calibri" panose="020F0502020204030204" pitchFamily="34" charset="0"/>
                <a:cs typeface="Calibri" panose="020F0502020204030204" pitchFamily="34" charset="0"/>
              </a:rPr>
              <a:t> til det beste for </a:t>
            </a:r>
            <a:r>
              <a:rPr lang="nb-NO" sz="1100" dirty="0" err="1">
                <a:latin typeface="Calibri" panose="020F0502020204030204" pitchFamily="34" charset="0"/>
                <a:cs typeface="Calibri" panose="020F0502020204030204" pitchFamily="34" charset="0"/>
              </a:rPr>
              <a:t>borna</a:t>
            </a:r>
            <a:r>
              <a:rPr lang="nb-NO" sz="1100" dirty="0">
                <a:latin typeface="Calibri" panose="020F0502020204030204" pitchFamily="34" charset="0"/>
                <a:cs typeface="Calibri" panose="020F0502020204030204" pitchFamily="34" charset="0"/>
              </a:rPr>
              <a:t>. </a:t>
            </a:r>
            <a:r>
              <a:rPr lang="nb-NO" sz="1100" i="1" dirty="0" err="1">
                <a:latin typeface="Calibri" panose="020F0502020204030204" pitchFamily="34" charset="0"/>
                <a:cs typeface="Calibri" panose="020F0502020204030204" pitchFamily="34" charset="0"/>
              </a:rPr>
              <a:t>Born</a:t>
            </a:r>
            <a:r>
              <a:rPr lang="nb-NO" sz="1100" i="1" dirty="0">
                <a:latin typeface="Calibri" panose="020F0502020204030204" pitchFamily="34" charset="0"/>
                <a:cs typeface="Calibri" panose="020F0502020204030204" pitchFamily="34" charset="0"/>
              </a:rPr>
              <a:t> </a:t>
            </a:r>
            <a:r>
              <a:rPr lang="nb-NO" sz="1100" i="1" dirty="0" err="1">
                <a:latin typeface="Calibri" panose="020F0502020204030204" pitchFamily="34" charset="0"/>
                <a:cs typeface="Calibri" panose="020F0502020204030204" pitchFamily="34" charset="0"/>
              </a:rPr>
              <a:t>likar</a:t>
            </a:r>
            <a:r>
              <a:rPr lang="nb-NO" sz="1100" i="1" dirty="0">
                <a:latin typeface="Calibri" panose="020F0502020204030204" pitchFamily="34" charset="0"/>
                <a:cs typeface="Calibri" panose="020F0502020204030204" pitchFamily="34" charset="0"/>
              </a:rPr>
              <a:t> å møte </a:t>
            </a:r>
            <a:r>
              <a:rPr lang="nb-NO" sz="1100" i="1" dirty="0" err="1">
                <a:latin typeface="Calibri" panose="020F0502020204030204" pitchFamily="34" charset="0"/>
                <a:cs typeface="Calibri" panose="020F0502020204030204" pitchFamily="34" charset="0"/>
              </a:rPr>
              <a:t>noko</a:t>
            </a:r>
            <a:r>
              <a:rPr lang="nb-NO" sz="1100" i="1" dirty="0">
                <a:latin typeface="Calibri" panose="020F0502020204030204" pitchFamily="34" charset="0"/>
                <a:cs typeface="Calibri" panose="020F0502020204030204" pitchFamily="34" charset="0"/>
              </a:rPr>
              <a:t> </a:t>
            </a:r>
            <a:r>
              <a:rPr lang="nb-NO" sz="1100" i="1" dirty="0" err="1">
                <a:latin typeface="Calibri" panose="020F0502020204030204" pitchFamily="34" charset="0"/>
                <a:cs typeface="Calibri" panose="020F0502020204030204" pitchFamily="34" charset="0"/>
              </a:rPr>
              <a:t>kjend</a:t>
            </a:r>
            <a:r>
              <a:rPr lang="nb-NO" sz="1100" i="1" dirty="0">
                <a:latin typeface="Calibri" panose="020F0502020204030204" pitchFamily="34" charset="0"/>
                <a:cs typeface="Calibri" panose="020F0502020204030204" pitchFamily="34" charset="0"/>
              </a:rPr>
              <a:t>, fordi det gjev mestring. </a:t>
            </a:r>
            <a:r>
              <a:rPr lang="nb-NO" sz="1100" i="1" dirty="0" err="1">
                <a:latin typeface="Calibri" panose="020F0502020204030204" pitchFamily="34" charset="0"/>
                <a:cs typeface="Calibri" panose="020F0502020204030204" pitchFamily="34" charset="0"/>
              </a:rPr>
              <a:t>Born</a:t>
            </a:r>
            <a:r>
              <a:rPr lang="nb-NO" sz="1100" i="1" dirty="0">
                <a:latin typeface="Calibri" panose="020F0502020204030204" pitchFamily="34" charset="0"/>
                <a:cs typeface="Calibri" panose="020F0502020204030204" pitchFamily="34" charset="0"/>
              </a:rPr>
              <a:t> </a:t>
            </a:r>
            <a:r>
              <a:rPr lang="nb-NO" sz="1100" i="1" dirty="0" err="1">
                <a:latin typeface="Calibri" panose="020F0502020204030204" pitchFamily="34" charset="0"/>
                <a:cs typeface="Calibri" panose="020F0502020204030204" pitchFamily="34" charset="0"/>
              </a:rPr>
              <a:t>likar</a:t>
            </a:r>
            <a:r>
              <a:rPr lang="nb-NO" sz="1100" i="1" dirty="0">
                <a:latin typeface="Calibri" panose="020F0502020204030204" pitchFamily="34" charset="0"/>
                <a:cs typeface="Calibri" panose="020F0502020204030204" pitchFamily="34" charset="0"/>
              </a:rPr>
              <a:t> å møte noe nytt, fordi </a:t>
            </a:r>
            <a:r>
              <a:rPr lang="nb-NO" sz="1100" i="1" dirty="0" err="1">
                <a:latin typeface="Calibri" panose="020F0502020204030204" pitchFamily="34" charset="0"/>
                <a:cs typeface="Calibri" panose="020F0502020204030204" pitchFamily="34" charset="0"/>
              </a:rPr>
              <a:t>dei</a:t>
            </a:r>
            <a:r>
              <a:rPr lang="nb-NO" sz="1100" i="1" dirty="0">
                <a:latin typeface="Calibri" panose="020F0502020204030204" pitchFamily="34" charset="0"/>
                <a:cs typeface="Calibri" panose="020F0502020204030204" pitchFamily="34" charset="0"/>
              </a:rPr>
              <a:t> er nysgjerrige</a:t>
            </a:r>
            <a:r>
              <a:rPr lang="nb-NO" sz="1100" dirty="0">
                <a:latin typeface="Calibri" panose="020F0502020204030204" pitchFamily="34" charset="0"/>
                <a:cs typeface="Calibri" panose="020F0502020204030204" pitchFamily="34" charset="0"/>
              </a:rPr>
              <a:t>.</a:t>
            </a:r>
          </a:p>
          <a:p>
            <a:r>
              <a:rPr lang="nb-NO" sz="1100" dirty="0">
                <a:latin typeface="Calibri" panose="020F0502020204030204" pitchFamily="34" charset="0"/>
                <a:cs typeface="Calibri" panose="020F0502020204030204" pitchFamily="34" charset="0"/>
              </a:rPr>
              <a:t>Vi går inn i vårt andre år med utviklingsprosjekt «</a:t>
            </a:r>
            <a:r>
              <a:rPr lang="nb-NO" sz="1100" dirty="0" err="1">
                <a:latin typeface="Calibri" panose="020F0502020204030204" pitchFamily="34" charset="0"/>
                <a:cs typeface="Calibri" panose="020F0502020204030204" pitchFamily="34" charset="0"/>
              </a:rPr>
              <a:t>Inkluderande</a:t>
            </a:r>
            <a:r>
              <a:rPr lang="nb-NO" sz="1100" dirty="0">
                <a:latin typeface="Calibri" panose="020F0502020204030204" pitchFamily="34" charset="0"/>
                <a:cs typeface="Calibri" panose="020F0502020204030204" pitchFamily="34" charset="0"/>
              </a:rPr>
              <a:t> barnehage -og skolemiljø» i samarbeid med Alver kommune. Vi har hatt nettforedag og jobba med temaet på kvar avdeling. Vi har </a:t>
            </a:r>
            <a:r>
              <a:rPr lang="nb-NO" sz="1100" dirty="0" err="1">
                <a:latin typeface="Calibri" panose="020F0502020204030204" pitchFamily="34" charset="0"/>
                <a:cs typeface="Calibri" panose="020F0502020204030204" pitchFamily="34" charset="0"/>
              </a:rPr>
              <a:t>vore</a:t>
            </a:r>
            <a:r>
              <a:rPr lang="nb-NO" sz="1100" dirty="0">
                <a:latin typeface="Calibri" panose="020F0502020204030204" pitchFamily="34" charset="0"/>
                <a:cs typeface="Calibri" panose="020F0502020204030204" pitchFamily="34" charset="0"/>
              </a:rPr>
              <a:t> </a:t>
            </a:r>
            <a:r>
              <a:rPr lang="nb-NO" sz="1100" dirty="0" err="1">
                <a:latin typeface="Calibri" panose="020F0502020204030204" pitchFamily="34" charset="0"/>
                <a:cs typeface="Calibri" panose="020F0502020204030204" pitchFamily="34" charset="0"/>
              </a:rPr>
              <a:t>opptekne</a:t>
            </a:r>
            <a:r>
              <a:rPr lang="nb-NO" sz="1100" dirty="0">
                <a:latin typeface="Calibri" panose="020F0502020204030204" pitchFamily="34" charset="0"/>
                <a:cs typeface="Calibri" panose="020F0502020204030204" pitchFamily="34" charset="0"/>
              </a:rPr>
              <a:t> av det </a:t>
            </a:r>
            <a:r>
              <a:rPr lang="nb-NO" sz="1100" dirty="0" err="1">
                <a:latin typeface="Calibri" panose="020F0502020204030204" pitchFamily="34" charset="0"/>
                <a:cs typeface="Calibri" panose="020F0502020204030204" pitchFamily="34" charset="0"/>
              </a:rPr>
              <a:t>forebyggande</a:t>
            </a:r>
            <a:r>
              <a:rPr lang="nb-NO" sz="1100" dirty="0">
                <a:latin typeface="Calibri" panose="020F0502020204030204" pitchFamily="34" charset="0"/>
                <a:cs typeface="Calibri" panose="020F0502020204030204" pitchFamily="34" charset="0"/>
              </a:rPr>
              <a:t> arbeidet gjennom relasjonskompetansen. Vi har fått ei større forståing av mobbing, </a:t>
            </a:r>
            <a:r>
              <a:rPr lang="nb-NO" sz="1100" dirty="0" err="1">
                <a:latin typeface="Calibri" panose="020F0502020204030204" pitchFamily="34" charset="0"/>
                <a:cs typeface="Calibri" panose="020F0502020204030204" pitchFamily="34" charset="0"/>
              </a:rPr>
              <a:t>krenkelsar</a:t>
            </a:r>
            <a:r>
              <a:rPr lang="nb-NO" sz="1100" dirty="0">
                <a:latin typeface="Calibri" panose="020F0502020204030204" pitchFamily="34" charset="0"/>
                <a:cs typeface="Calibri" panose="020F0502020204030204" pitchFamily="34" charset="0"/>
              </a:rPr>
              <a:t> i barnehagen og det nye lovverket om barns rett til </a:t>
            </a:r>
            <a:r>
              <a:rPr lang="nb-NO" sz="1100" dirty="0" err="1">
                <a:latin typeface="Calibri" panose="020F0502020204030204" pitchFamily="34" charset="0"/>
                <a:cs typeface="Calibri" panose="020F0502020204030204" pitchFamily="34" charset="0"/>
              </a:rPr>
              <a:t>eit</a:t>
            </a:r>
            <a:r>
              <a:rPr lang="nb-NO" sz="1100" dirty="0">
                <a:latin typeface="Calibri" panose="020F0502020204030204" pitchFamily="34" charset="0"/>
                <a:cs typeface="Calibri" panose="020F0502020204030204" pitchFamily="34" charset="0"/>
              </a:rPr>
              <a:t> godt psykososialt miljø i barnehagen. Vi har prøvd ut </a:t>
            </a:r>
            <a:r>
              <a:rPr lang="nb-NO" sz="1100" dirty="0" err="1">
                <a:latin typeface="Calibri" panose="020F0502020204030204" pitchFamily="34" charset="0"/>
                <a:cs typeface="Calibri" panose="020F0502020204030204" pitchFamily="34" charset="0"/>
              </a:rPr>
              <a:t>metodar</a:t>
            </a:r>
            <a:r>
              <a:rPr lang="nb-NO" sz="1100" dirty="0">
                <a:latin typeface="Calibri" panose="020F0502020204030204" pitchFamily="34" charset="0"/>
                <a:cs typeface="Calibri" panose="020F0502020204030204" pitchFamily="34" charset="0"/>
              </a:rPr>
              <a:t> for å ivareta barnets stemme i </a:t>
            </a:r>
            <a:r>
              <a:rPr lang="nb-NO" sz="1100" dirty="0" err="1">
                <a:latin typeface="Calibri" panose="020F0502020204030204" pitchFamily="34" charset="0"/>
                <a:cs typeface="Calibri" panose="020F0502020204030204" pitchFamily="34" charset="0"/>
              </a:rPr>
              <a:t>barnehagekvardagen</a:t>
            </a:r>
            <a:r>
              <a:rPr lang="nb-NO" sz="1100" dirty="0">
                <a:latin typeface="Calibri" panose="020F0502020204030204" pitchFamily="34" charset="0"/>
                <a:cs typeface="Calibri" panose="020F0502020204030204" pitchFamily="34" charset="0"/>
              </a:rPr>
              <a:t>. Det å få </a:t>
            </a:r>
            <a:r>
              <a:rPr lang="nb-NO" sz="1100" dirty="0" err="1">
                <a:latin typeface="Calibri" panose="020F0502020204030204" pitchFamily="34" charset="0"/>
                <a:cs typeface="Calibri" panose="020F0502020204030204" pitchFamily="34" charset="0"/>
              </a:rPr>
              <a:t>vera</a:t>
            </a:r>
            <a:r>
              <a:rPr lang="nb-NO" sz="1100" dirty="0">
                <a:latin typeface="Calibri" panose="020F0502020204030204" pitchFamily="34" charset="0"/>
                <a:cs typeface="Calibri" panose="020F0502020204030204" pitchFamily="34" charset="0"/>
              </a:rPr>
              <a:t> med i lek, er viktig for </a:t>
            </a:r>
            <a:r>
              <a:rPr lang="nb-NO" sz="1100" dirty="0" err="1">
                <a:latin typeface="Calibri" panose="020F0502020204030204" pitchFamily="34" charset="0"/>
                <a:cs typeface="Calibri" panose="020F0502020204030204" pitchFamily="34" charset="0"/>
              </a:rPr>
              <a:t>dei</a:t>
            </a:r>
            <a:r>
              <a:rPr lang="nb-NO" sz="1100" dirty="0">
                <a:latin typeface="Calibri" panose="020F0502020204030204" pitchFamily="34" charset="0"/>
                <a:cs typeface="Calibri" panose="020F0502020204030204" pitchFamily="34" charset="0"/>
              </a:rPr>
              <a:t>! Vi ser at det å tåle </a:t>
            </a:r>
            <a:r>
              <a:rPr lang="nb-NO" sz="1100" dirty="0" err="1">
                <a:latin typeface="Calibri" panose="020F0502020204030204" pitchFamily="34" charset="0"/>
                <a:cs typeface="Calibri" panose="020F0502020204030204" pitchFamily="34" charset="0"/>
              </a:rPr>
              <a:t>ulikheit</a:t>
            </a:r>
            <a:r>
              <a:rPr lang="nb-NO" sz="1100" dirty="0">
                <a:latin typeface="Calibri" panose="020F0502020204030204" pitchFamily="34" charset="0"/>
                <a:cs typeface="Calibri" panose="020F0502020204030204" pitchFamily="34" charset="0"/>
              </a:rPr>
              <a:t> og sjå på mangfold som </a:t>
            </a:r>
            <a:r>
              <a:rPr lang="nb-NO" sz="1100" dirty="0" err="1">
                <a:latin typeface="Calibri" panose="020F0502020204030204" pitchFamily="34" charset="0"/>
                <a:cs typeface="Calibri" panose="020F0502020204030204" pitchFamily="34" charset="0"/>
              </a:rPr>
              <a:t>ein</a:t>
            </a:r>
            <a:r>
              <a:rPr lang="nb-NO" sz="1100" dirty="0">
                <a:latin typeface="Calibri" panose="020F0502020204030204" pitchFamily="34" charset="0"/>
                <a:cs typeface="Calibri" panose="020F0502020204030204" pitchFamily="34" charset="0"/>
              </a:rPr>
              <a:t> ressurs, er </a:t>
            </a:r>
            <a:r>
              <a:rPr lang="nb-NO" sz="1100" dirty="0" err="1">
                <a:latin typeface="Calibri" panose="020F0502020204030204" pitchFamily="34" charset="0"/>
                <a:cs typeface="Calibri" panose="020F0502020204030204" pitchFamily="34" charset="0"/>
              </a:rPr>
              <a:t>noko</a:t>
            </a:r>
            <a:r>
              <a:rPr lang="nb-NO" sz="1100" dirty="0">
                <a:latin typeface="Calibri" panose="020F0502020204030204" pitchFamily="34" charset="0"/>
                <a:cs typeface="Calibri" panose="020F0502020204030204" pitchFamily="34" charset="0"/>
              </a:rPr>
              <a:t> vi må </a:t>
            </a:r>
            <a:r>
              <a:rPr lang="nb-NO" sz="1100" dirty="0" err="1">
                <a:latin typeface="Calibri" panose="020F0502020204030204" pitchFamily="34" charset="0"/>
                <a:cs typeface="Calibri" panose="020F0502020204030204" pitchFamily="34" charset="0"/>
              </a:rPr>
              <a:t>lera</a:t>
            </a:r>
            <a:r>
              <a:rPr lang="nb-NO" sz="1100" dirty="0">
                <a:latin typeface="Calibri" panose="020F0502020204030204" pitchFamily="34" charset="0"/>
                <a:cs typeface="Calibri" panose="020F0502020204030204" pitchFamily="34" charset="0"/>
              </a:rPr>
              <a:t> </a:t>
            </a:r>
            <a:r>
              <a:rPr lang="nb-NO" sz="1100" dirty="0" err="1">
                <a:latin typeface="Calibri" panose="020F0502020204030204" pitchFamily="34" charset="0"/>
                <a:cs typeface="Calibri" panose="020F0502020204030204" pitchFamily="34" charset="0"/>
              </a:rPr>
              <a:t>borna</a:t>
            </a:r>
            <a:r>
              <a:rPr lang="nb-NO" sz="1100" dirty="0">
                <a:latin typeface="Calibri" panose="020F0502020204030204" pitchFamily="34" charset="0"/>
                <a:cs typeface="Calibri" panose="020F0502020204030204" pitchFamily="34" charset="0"/>
              </a:rPr>
              <a:t>.</a:t>
            </a:r>
          </a:p>
          <a:p>
            <a:r>
              <a:rPr lang="nb-NO" sz="1100" dirty="0">
                <a:latin typeface="Calibri" panose="020F0502020204030204" pitchFamily="34" charset="0"/>
                <a:cs typeface="Calibri" panose="020F0502020204030204" pitchFamily="34" charset="0"/>
              </a:rPr>
              <a:t> Respekt, anerkjenning, likeverd og </a:t>
            </a:r>
            <a:r>
              <a:rPr lang="nb-NO" sz="1100" dirty="0" err="1">
                <a:latin typeface="Calibri" panose="020F0502020204030204" pitchFamily="34" charset="0"/>
                <a:cs typeface="Calibri" panose="020F0502020204030204" pitchFamily="34" charset="0"/>
              </a:rPr>
              <a:t>mangfald</a:t>
            </a:r>
            <a:r>
              <a:rPr lang="nb-NO" sz="1100" dirty="0">
                <a:latin typeface="Calibri" panose="020F0502020204030204" pitchFamily="34" charset="0"/>
                <a:cs typeface="Calibri" panose="020F0502020204030204" pitchFamily="34" charset="0"/>
              </a:rPr>
              <a:t> er </a:t>
            </a:r>
            <a:r>
              <a:rPr lang="nb-NO" sz="1100" dirty="0" err="1">
                <a:latin typeface="Calibri" panose="020F0502020204030204" pitchFamily="34" charset="0"/>
                <a:cs typeface="Calibri" panose="020F0502020204030204" pitchFamily="34" charset="0"/>
              </a:rPr>
              <a:t>nøkkelverdiar</a:t>
            </a:r>
            <a:r>
              <a:rPr lang="nb-NO" sz="1100" dirty="0">
                <a:latin typeface="Calibri" panose="020F0502020204030204" pitchFamily="34" charset="0"/>
                <a:cs typeface="Calibri" panose="020F0502020204030204" pitchFamily="34" charset="0"/>
              </a:rPr>
              <a:t> for vår praksis.</a:t>
            </a:r>
          </a:p>
          <a:p>
            <a:r>
              <a:rPr lang="nb-NO" sz="1100" b="1" dirty="0">
                <a:latin typeface="Calibri" panose="020F0502020204030204" pitchFamily="34" charset="0"/>
                <a:cs typeface="Calibri" panose="020F0502020204030204" pitchFamily="34" charset="0"/>
              </a:rPr>
              <a:t>Inkludering </a:t>
            </a:r>
            <a:r>
              <a:rPr lang="nb-NO" sz="1100" dirty="0" err="1">
                <a:latin typeface="Calibri" panose="020F0502020204030204" pitchFamily="34" charset="0"/>
                <a:cs typeface="Calibri" panose="020F0502020204030204" pitchFamily="34" charset="0"/>
              </a:rPr>
              <a:t>handlar</a:t>
            </a:r>
            <a:r>
              <a:rPr lang="nb-NO" sz="1100" dirty="0">
                <a:latin typeface="Calibri" panose="020F0502020204030204" pitchFamily="34" charset="0"/>
                <a:cs typeface="Calibri" panose="020F0502020204030204" pitchFamily="34" charset="0"/>
              </a:rPr>
              <a:t> kort om </a:t>
            </a:r>
            <a:r>
              <a:rPr lang="nb-NO" sz="1100" i="1" dirty="0">
                <a:latin typeface="Calibri" panose="020F0502020204030204" pitchFamily="34" charset="0"/>
                <a:cs typeface="Calibri" panose="020F0502020204030204" pitchFamily="34" charset="0"/>
              </a:rPr>
              <a:t>å få høyre til, få delta i fellesskapet og likeverdig i </a:t>
            </a:r>
            <a:r>
              <a:rPr lang="nb-NO" sz="1100" i="1" dirty="0" err="1">
                <a:latin typeface="Calibri" panose="020F0502020204030204" pitchFamily="34" charset="0"/>
                <a:cs typeface="Calibri" panose="020F0502020204030204" pitchFamily="34" charset="0"/>
              </a:rPr>
              <a:t>samspelet</a:t>
            </a:r>
            <a:r>
              <a:rPr lang="nb-NO" sz="1100" dirty="0">
                <a:latin typeface="Calibri" panose="020F0502020204030204" pitchFamily="34" charset="0"/>
                <a:cs typeface="Calibri" panose="020F0502020204030204" pitchFamily="34" charset="0"/>
              </a:rPr>
              <a:t>. Då må vi </a:t>
            </a:r>
            <a:r>
              <a:rPr lang="nb-NO" sz="1100" dirty="0" err="1">
                <a:latin typeface="Calibri" panose="020F0502020204030204" pitchFamily="34" charset="0"/>
                <a:cs typeface="Calibri" panose="020F0502020204030204" pitchFamily="34" charset="0"/>
              </a:rPr>
              <a:t>lera</a:t>
            </a:r>
            <a:r>
              <a:rPr lang="nb-NO" sz="1100" dirty="0">
                <a:latin typeface="Calibri" panose="020F0502020204030204" pitchFamily="34" charset="0"/>
                <a:cs typeface="Calibri" panose="020F0502020204030204" pitchFamily="34" charset="0"/>
              </a:rPr>
              <a:t> oss, både tilsette og foreldre, å ha respekt for ulikskap, eigenart, ulike kulturer og </a:t>
            </a:r>
            <a:r>
              <a:rPr lang="nb-NO" sz="1100" dirty="0" err="1">
                <a:latin typeface="Calibri" panose="020F0502020204030204" pitchFamily="34" charset="0"/>
                <a:cs typeface="Calibri" panose="020F0502020204030204" pitchFamily="34" charset="0"/>
              </a:rPr>
              <a:t>veremåtar</a:t>
            </a:r>
            <a:r>
              <a:rPr lang="nb-NO" sz="1100" dirty="0">
                <a:latin typeface="Calibri" panose="020F0502020204030204" pitchFamily="34" charset="0"/>
                <a:cs typeface="Calibri" panose="020F0502020204030204" pitchFamily="34" charset="0"/>
              </a:rPr>
              <a:t>. Filosofen Gadamer sei at «</a:t>
            </a:r>
            <a:r>
              <a:rPr lang="nb-NO" sz="1100" i="1" dirty="0">
                <a:latin typeface="Calibri" panose="020F0502020204030204" pitchFamily="34" charset="0"/>
                <a:cs typeface="Calibri" panose="020F0502020204030204" pitchFamily="34" charset="0"/>
              </a:rPr>
              <a:t>den største barrieren mot forståelse er våre fordommer». Saman kan vi </a:t>
            </a:r>
            <a:r>
              <a:rPr lang="nb-NO" sz="1100" i="1" dirty="0" err="1">
                <a:latin typeface="Calibri" panose="020F0502020204030204" pitchFamily="34" charset="0"/>
                <a:cs typeface="Calibri" panose="020F0502020204030204" pitchFamily="34" charset="0"/>
              </a:rPr>
              <a:t>vere</a:t>
            </a:r>
            <a:r>
              <a:rPr lang="nb-NO" sz="1100" i="1" dirty="0">
                <a:latin typeface="Calibri" panose="020F0502020204030204" pitchFamily="34" charset="0"/>
                <a:cs typeface="Calibri" panose="020F0502020204030204" pitchFamily="34" charset="0"/>
              </a:rPr>
              <a:t> gode </a:t>
            </a:r>
            <a:r>
              <a:rPr lang="nb-NO" sz="1100" i="1" dirty="0" err="1">
                <a:latin typeface="Calibri" panose="020F0502020204030204" pitchFamily="34" charset="0"/>
                <a:cs typeface="Calibri" panose="020F0502020204030204" pitchFamily="34" charset="0"/>
              </a:rPr>
              <a:t>rollemodellar</a:t>
            </a:r>
            <a:r>
              <a:rPr lang="nb-NO" sz="1100" i="1" dirty="0">
                <a:latin typeface="Calibri" panose="020F0502020204030204" pitchFamily="34" charset="0"/>
                <a:cs typeface="Calibri" panose="020F0502020204030204" pitchFamily="34" charset="0"/>
              </a:rPr>
              <a:t> for </a:t>
            </a:r>
            <a:r>
              <a:rPr lang="nb-NO" sz="1100" i="1" dirty="0" err="1">
                <a:latin typeface="Calibri" panose="020F0502020204030204" pitchFamily="34" charset="0"/>
                <a:cs typeface="Calibri" panose="020F0502020204030204" pitchFamily="34" charset="0"/>
              </a:rPr>
              <a:t>borna</a:t>
            </a:r>
            <a:r>
              <a:rPr lang="nb-NO" sz="1100" i="1" dirty="0">
                <a:latin typeface="Calibri" panose="020F0502020204030204" pitchFamily="34" charset="0"/>
                <a:cs typeface="Calibri" panose="020F0502020204030204" pitchFamily="34" charset="0"/>
              </a:rPr>
              <a:t>.</a:t>
            </a:r>
            <a:endParaRPr lang="nb-NO" sz="1100" dirty="0">
              <a:latin typeface="Calibri" panose="020F0502020204030204" pitchFamily="34" charset="0"/>
              <a:cs typeface="Calibri" panose="020F0502020204030204" pitchFamily="34" charset="0"/>
            </a:endParaRPr>
          </a:p>
          <a:p>
            <a:r>
              <a:rPr lang="nb-NO" sz="1100" i="1" dirty="0">
                <a:solidFill>
                  <a:schemeClr val="tx1"/>
                </a:solidFill>
                <a:latin typeface="Calibri" panose="020F0502020204030204" pitchFamily="34" charset="0"/>
                <a:cs typeface="Calibri" panose="020F0502020204030204" pitchFamily="34" charset="0"/>
              </a:rPr>
              <a:t>Barnehagen skal fremma </a:t>
            </a:r>
            <a:r>
              <a:rPr lang="nb-NO" sz="1100" i="1" dirty="0" err="1">
                <a:solidFill>
                  <a:schemeClr val="tx1"/>
                </a:solidFill>
                <a:latin typeface="Calibri" panose="020F0502020204030204" pitchFamily="34" charset="0"/>
                <a:cs typeface="Calibri" panose="020F0502020204030204" pitchFamily="34" charset="0"/>
              </a:rPr>
              <a:t>venskap</a:t>
            </a:r>
            <a:r>
              <a:rPr lang="nb-NO" sz="1100" dirty="0">
                <a:solidFill>
                  <a:schemeClr val="tx1"/>
                </a:solidFill>
                <a:latin typeface="Calibri" panose="020F0502020204030204" pitchFamily="34" charset="0"/>
                <a:cs typeface="Calibri" panose="020F0502020204030204" pitchFamily="34" charset="0"/>
              </a:rPr>
              <a:t>, gode </a:t>
            </a:r>
            <a:r>
              <a:rPr lang="nb-NO" sz="1100" dirty="0" err="1">
                <a:solidFill>
                  <a:schemeClr val="tx1"/>
                </a:solidFill>
                <a:latin typeface="Calibri" panose="020F0502020204030204" pitchFamily="34" charset="0"/>
                <a:cs typeface="Calibri" panose="020F0502020204030204" pitchFamily="34" charset="0"/>
              </a:rPr>
              <a:t>haldningar</a:t>
            </a:r>
            <a:r>
              <a:rPr lang="nb-NO" sz="1100" dirty="0">
                <a:solidFill>
                  <a:schemeClr val="tx1"/>
                </a:solidFill>
                <a:latin typeface="Calibri" panose="020F0502020204030204" pitchFamily="34" charset="0"/>
                <a:cs typeface="Calibri" panose="020F0502020204030204" pitchFamily="34" charset="0"/>
              </a:rPr>
              <a:t> og verdier som respekt, likeverd, anerkjenning, demokrati, likestilling, </a:t>
            </a:r>
            <a:r>
              <a:rPr lang="nb-NO" sz="1100" dirty="0" err="1">
                <a:solidFill>
                  <a:schemeClr val="tx1"/>
                </a:solidFill>
                <a:latin typeface="Calibri" panose="020F0502020204030204" pitchFamily="34" charset="0"/>
                <a:cs typeface="Calibri" panose="020F0502020204030204" pitchFamily="34" charset="0"/>
              </a:rPr>
              <a:t>berekraft</a:t>
            </a:r>
            <a:r>
              <a:rPr lang="nb-NO" sz="1100" dirty="0">
                <a:solidFill>
                  <a:schemeClr val="tx1"/>
                </a:solidFill>
                <a:latin typeface="Calibri" panose="020F0502020204030204" pitchFamily="34" charset="0"/>
                <a:cs typeface="Calibri" panose="020F0502020204030204" pitchFamily="34" charset="0"/>
              </a:rPr>
              <a:t>, solidaritet med </a:t>
            </a:r>
            <a:r>
              <a:rPr lang="nb-NO" sz="1100" dirty="0" err="1">
                <a:solidFill>
                  <a:schemeClr val="tx1"/>
                </a:solidFill>
                <a:latin typeface="Calibri" panose="020F0502020204030204" pitchFamily="34" charset="0"/>
                <a:cs typeface="Calibri" panose="020F0502020204030204" pitchFamily="34" charset="0"/>
              </a:rPr>
              <a:t>meir</a:t>
            </a:r>
            <a:r>
              <a:rPr lang="nb-NO" sz="1100" dirty="0">
                <a:solidFill>
                  <a:schemeClr val="tx1"/>
                </a:solidFill>
                <a:latin typeface="Calibri" panose="020F0502020204030204" pitchFamily="34" charset="0"/>
                <a:cs typeface="Calibri" panose="020F0502020204030204" pitchFamily="34" charset="0"/>
              </a:rPr>
              <a:t>.</a:t>
            </a:r>
          </a:p>
          <a:p>
            <a:r>
              <a:rPr lang="nb-NO" sz="1100" i="1" dirty="0">
                <a:solidFill>
                  <a:schemeClr val="tx1"/>
                </a:solidFill>
                <a:latin typeface="Calibri" panose="020F0502020204030204" pitchFamily="34" charset="0"/>
                <a:cs typeface="Calibri" panose="020F0502020204030204" pitchFamily="34" charset="0"/>
              </a:rPr>
              <a:t>Barnehagen skal </a:t>
            </a:r>
            <a:r>
              <a:rPr lang="nb-NO" sz="1100" i="1" dirty="0" err="1">
                <a:solidFill>
                  <a:schemeClr val="tx1"/>
                </a:solidFill>
                <a:latin typeface="Calibri" panose="020F0502020204030204" pitchFamily="34" charset="0"/>
                <a:cs typeface="Calibri" panose="020F0502020204030204" pitchFamily="34" charset="0"/>
              </a:rPr>
              <a:t>forebyggje</a:t>
            </a:r>
            <a:r>
              <a:rPr lang="nb-NO" sz="1100" i="1" dirty="0">
                <a:solidFill>
                  <a:schemeClr val="tx1"/>
                </a:solidFill>
                <a:latin typeface="Calibri" panose="020F0502020204030204" pitchFamily="34" charset="0"/>
                <a:cs typeface="Calibri" panose="020F0502020204030204" pitchFamily="34" charset="0"/>
              </a:rPr>
              <a:t> </a:t>
            </a:r>
            <a:r>
              <a:rPr lang="nb-NO" sz="1100" dirty="0">
                <a:solidFill>
                  <a:schemeClr val="tx1"/>
                </a:solidFill>
                <a:latin typeface="Calibri" panose="020F0502020204030204" pitchFamily="34" charset="0"/>
                <a:cs typeface="Calibri" panose="020F0502020204030204" pitchFamily="34" charset="0"/>
              </a:rPr>
              <a:t>alle former for </a:t>
            </a:r>
            <a:r>
              <a:rPr lang="nb-NO" sz="1100" dirty="0" err="1">
                <a:solidFill>
                  <a:schemeClr val="tx1"/>
                </a:solidFill>
                <a:latin typeface="Calibri" panose="020F0502020204030204" pitchFamily="34" charset="0"/>
                <a:cs typeface="Calibri" panose="020F0502020204030204" pitchFamily="34" charset="0"/>
              </a:rPr>
              <a:t>krenkelsar</a:t>
            </a:r>
            <a:r>
              <a:rPr lang="nb-NO" sz="1100" dirty="0">
                <a:solidFill>
                  <a:schemeClr val="tx1"/>
                </a:solidFill>
                <a:latin typeface="Calibri" panose="020F0502020204030204" pitchFamily="34" charset="0"/>
                <a:cs typeface="Calibri" panose="020F0502020204030204" pitchFamily="34" charset="0"/>
              </a:rPr>
              <a:t>, mobbing og utestenging</a:t>
            </a:r>
          </a:p>
          <a:p>
            <a:r>
              <a:rPr lang="nb-NO" sz="1100" i="1" dirty="0">
                <a:solidFill>
                  <a:schemeClr val="tx1"/>
                </a:solidFill>
                <a:latin typeface="Calibri" panose="020F0502020204030204" pitchFamily="34" charset="0"/>
                <a:cs typeface="Calibri" panose="020F0502020204030204" pitchFamily="34" charset="0"/>
              </a:rPr>
              <a:t>Barnehagen skal </a:t>
            </a:r>
            <a:r>
              <a:rPr lang="nb-NO" sz="1100" i="1" dirty="0" err="1">
                <a:solidFill>
                  <a:schemeClr val="tx1"/>
                </a:solidFill>
                <a:latin typeface="Calibri" panose="020F0502020204030204" pitchFamily="34" charset="0"/>
                <a:cs typeface="Calibri" panose="020F0502020204030204" pitchFamily="34" charset="0"/>
              </a:rPr>
              <a:t>vere</a:t>
            </a:r>
            <a:r>
              <a:rPr lang="nb-NO" sz="1100" i="1" dirty="0">
                <a:solidFill>
                  <a:schemeClr val="tx1"/>
                </a:solidFill>
                <a:latin typeface="Calibri" panose="020F0502020204030204" pitchFamily="34" charset="0"/>
                <a:cs typeface="Calibri" panose="020F0502020204030204" pitchFamily="34" charset="0"/>
              </a:rPr>
              <a:t> </a:t>
            </a:r>
            <a:r>
              <a:rPr lang="nb-NO" sz="1100" i="1" dirty="0" err="1">
                <a:solidFill>
                  <a:schemeClr val="tx1"/>
                </a:solidFill>
                <a:latin typeface="Calibri" panose="020F0502020204030204" pitchFamily="34" charset="0"/>
                <a:cs typeface="Calibri" panose="020F0502020204030204" pitchFamily="34" charset="0"/>
              </a:rPr>
              <a:t>ein</a:t>
            </a:r>
            <a:r>
              <a:rPr lang="nb-NO" sz="1100" i="1"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livsfremmande</a:t>
            </a:r>
            <a:r>
              <a:rPr lang="nb-NO" sz="1100" dirty="0">
                <a:solidFill>
                  <a:schemeClr val="tx1"/>
                </a:solidFill>
                <a:latin typeface="Calibri" panose="020F0502020204030204" pitchFamily="34" charset="0"/>
                <a:cs typeface="Calibri" panose="020F0502020204030204" pitchFamily="34" charset="0"/>
              </a:rPr>
              <a:t> arena der leik, </a:t>
            </a:r>
            <a:r>
              <a:rPr lang="nb-NO" sz="1100" dirty="0" err="1">
                <a:solidFill>
                  <a:schemeClr val="tx1"/>
                </a:solidFill>
                <a:latin typeface="Calibri" panose="020F0502020204030204" pitchFamily="34" charset="0"/>
                <a:cs typeface="Calibri" panose="020F0502020204030204" pitchFamily="34" charset="0"/>
              </a:rPr>
              <a:t>mangfald</a:t>
            </a:r>
            <a:r>
              <a:rPr lang="nb-NO" sz="1100" dirty="0">
                <a:solidFill>
                  <a:schemeClr val="tx1"/>
                </a:solidFill>
                <a:latin typeface="Calibri" panose="020F0502020204030204" pitchFamily="34" charset="0"/>
                <a:cs typeface="Calibri" panose="020F0502020204030204" pitchFamily="34" charset="0"/>
              </a:rPr>
              <a:t> og inkludering er viktig læring </a:t>
            </a:r>
          </a:p>
          <a:p>
            <a:r>
              <a:rPr lang="nb-NO" sz="1100" dirty="0">
                <a:solidFill>
                  <a:schemeClr val="tx1"/>
                </a:solidFill>
                <a:latin typeface="Calibri" panose="020F0502020204030204" pitchFamily="34" charset="0"/>
                <a:cs typeface="Calibri" panose="020F0502020204030204" pitchFamily="34" charset="0"/>
              </a:rPr>
              <a:t>Vi private </a:t>
            </a:r>
            <a:r>
              <a:rPr lang="nb-NO" sz="1100" dirty="0" err="1">
                <a:solidFill>
                  <a:schemeClr val="tx1"/>
                </a:solidFill>
                <a:latin typeface="Calibri" panose="020F0502020204030204" pitchFamily="34" charset="0"/>
                <a:cs typeface="Calibri" panose="020F0502020204030204" pitchFamily="34" charset="0"/>
              </a:rPr>
              <a:t>barnehagar</a:t>
            </a:r>
            <a:r>
              <a:rPr lang="nb-NO" sz="1100" dirty="0">
                <a:solidFill>
                  <a:schemeClr val="tx1"/>
                </a:solidFill>
                <a:latin typeface="Calibri" panose="020F0502020204030204" pitchFamily="34" charset="0"/>
                <a:cs typeface="Calibri" panose="020F0502020204030204" pitchFamily="34" charset="0"/>
              </a:rPr>
              <a:t> som </a:t>
            </a:r>
            <a:r>
              <a:rPr lang="nb-NO" sz="1100" dirty="0" err="1">
                <a:solidFill>
                  <a:schemeClr val="tx1"/>
                </a:solidFill>
                <a:latin typeface="Calibri" panose="020F0502020204030204" pitchFamily="34" charset="0"/>
                <a:cs typeface="Calibri" panose="020F0502020204030204" pitchFamily="34" charset="0"/>
              </a:rPr>
              <a:t>deltek</a:t>
            </a:r>
            <a:r>
              <a:rPr lang="nb-NO" sz="1100" dirty="0">
                <a:solidFill>
                  <a:schemeClr val="tx1"/>
                </a:solidFill>
                <a:latin typeface="Calibri" panose="020F0502020204030204" pitchFamily="34" charset="0"/>
                <a:cs typeface="Calibri" panose="020F0502020204030204" pitchFamily="34" charset="0"/>
              </a:rPr>
              <a:t> i utviklingsprosjektet har laga felles </a:t>
            </a:r>
            <a:r>
              <a:rPr lang="nb-NO" sz="1100" dirty="0" err="1">
                <a:solidFill>
                  <a:schemeClr val="tx1"/>
                </a:solidFill>
                <a:latin typeface="Calibri" panose="020F0502020204030204" pitchFamily="34" charset="0"/>
                <a:cs typeface="Calibri" panose="020F0502020204030204" pitchFamily="34" charset="0"/>
              </a:rPr>
              <a:t>målsetjing</a:t>
            </a:r>
            <a:r>
              <a:rPr lang="nb-NO" sz="1100" dirty="0">
                <a:solidFill>
                  <a:schemeClr val="tx1"/>
                </a:solidFill>
                <a:latin typeface="Calibri" panose="020F0502020204030204" pitchFamily="34" charset="0"/>
                <a:cs typeface="Calibri" panose="020F0502020204030204" pitchFamily="34" charset="0"/>
              </a:rPr>
              <a:t>:</a:t>
            </a:r>
          </a:p>
          <a:p>
            <a:r>
              <a:rPr lang="nb-NO" sz="1100" i="1" dirty="0">
                <a:solidFill>
                  <a:schemeClr val="tx1"/>
                </a:solidFill>
                <a:latin typeface="Calibri" panose="020F0502020204030204" pitchFamily="34" charset="0"/>
                <a:cs typeface="Calibri" panose="020F0502020204030204" pitchFamily="34" charset="0"/>
              </a:rPr>
              <a:t>Gjennom gode </a:t>
            </a:r>
            <a:r>
              <a:rPr lang="nb-NO" sz="1100" i="1" dirty="0" err="1">
                <a:solidFill>
                  <a:schemeClr val="tx1"/>
                </a:solidFill>
                <a:latin typeface="Calibri" panose="020F0502020204030204" pitchFamily="34" charset="0"/>
                <a:cs typeface="Calibri" panose="020F0502020204030204" pitchFamily="34" charset="0"/>
              </a:rPr>
              <a:t>holdningar</a:t>
            </a:r>
            <a:r>
              <a:rPr lang="nb-NO" sz="1100" i="1" dirty="0">
                <a:solidFill>
                  <a:schemeClr val="tx1"/>
                </a:solidFill>
                <a:latin typeface="Calibri" panose="020F0502020204030204" pitchFamily="34" charset="0"/>
                <a:cs typeface="Calibri" panose="020F0502020204030204" pitchFamily="34" charset="0"/>
              </a:rPr>
              <a:t> og </a:t>
            </a:r>
            <a:r>
              <a:rPr lang="nb-NO" sz="1100" i="1" dirty="0" err="1">
                <a:solidFill>
                  <a:schemeClr val="tx1"/>
                </a:solidFill>
                <a:latin typeface="Calibri" panose="020F0502020204030204" pitchFamily="34" charset="0"/>
                <a:cs typeface="Calibri" panose="020F0502020204030204" pitchFamily="34" charset="0"/>
              </a:rPr>
              <a:t>handlingar</a:t>
            </a:r>
            <a:r>
              <a:rPr lang="nb-NO" sz="1100" i="1" dirty="0">
                <a:solidFill>
                  <a:schemeClr val="tx1"/>
                </a:solidFill>
                <a:latin typeface="Calibri" panose="020F0502020204030204" pitchFamily="34" charset="0"/>
                <a:cs typeface="Calibri" panose="020F0502020204030204" pitchFamily="34" charset="0"/>
              </a:rPr>
              <a:t> skal </a:t>
            </a:r>
            <a:r>
              <a:rPr lang="nb-NO" sz="1100" i="1" dirty="0" err="1">
                <a:solidFill>
                  <a:schemeClr val="tx1"/>
                </a:solidFill>
                <a:latin typeface="Calibri" panose="020F0502020204030204" pitchFamily="34" charset="0"/>
                <a:cs typeface="Calibri" panose="020F0502020204030204" pitchFamily="34" charset="0"/>
              </a:rPr>
              <a:t>dei</a:t>
            </a:r>
            <a:r>
              <a:rPr lang="nb-NO" sz="1100" i="1" dirty="0">
                <a:solidFill>
                  <a:schemeClr val="tx1"/>
                </a:solidFill>
                <a:latin typeface="Calibri" panose="020F0502020204030204" pitchFamily="34" charset="0"/>
                <a:cs typeface="Calibri" panose="020F0502020204030204" pitchFamily="34" charset="0"/>
              </a:rPr>
              <a:t> </a:t>
            </a:r>
            <a:r>
              <a:rPr lang="nb-NO" sz="1100" i="1" dirty="0" err="1">
                <a:solidFill>
                  <a:schemeClr val="tx1"/>
                </a:solidFill>
                <a:latin typeface="Calibri" panose="020F0502020204030204" pitchFamily="34" charset="0"/>
                <a:cs typeface="Calibri" panose="020F0502020204030204" pitchFamily="34" charset="0"/>
              </a:rPr>
              <a:t>vaksne</a:t>
            </a:r>
            <a:r>
              <a:rPr lang="nb-NO" sz="1100" i="1" dirty="0">
                <a:solidFill>
                  <a:schemeClr val="tx1"/>
                </a:solidFill>
                <a:latin typeface="Calibri" panose="020F0502020204030204" pitchFamily="34" charset="0"/>
                <a:cs typeface="Calibri" panose="020F0502020204030204" pitchFamily="34" charset="0"/>
              </a:rPr>
              <a:t> sikre </a:t>
            </a:r>
            <a:r>
              <a:rPr lang="nb-NO" sz="1100" i="1" dirty="0" err="1">
                <a:solidFill>
                  <a:schemeClr val="tx1"/>
                </a:solidFill>
                <a:latin typeface="Calibri" panose="020F0502020204030204" pitchFamily="34" charset="0"/>
                <a:cs typeface="Calibri" panose="020F0502020204030204" pitchFamily="34" charset="0"/>
              </a:rPr>
              <a:t>eit</a:t>
            </a:r>
            <a:r>
              <a:rPr lang="nb-NO" sz="1100" i="1" dirty="0">
                <a:solidFill>
                  <a:schemeClr val="tx1"/>
                </a:solidFill>
                <a:latin typeface="Calibri" panose="020F0502020204030204" pitchFamily="34" charset="0"/>
                <a:cs typeface="Calibri" panose="020F0502020204030204" pitchFamily="34" charset="0"/>
              </a:rPr>
              <a:t> </a:t>
            </a:r>
            <a:r>
              <a:rPr lang="nb-NO" sz="1100" i="1" dirty="0" err="1">
                <a:solidFill>
                  <a:schemeClr val="tx1"/>
                </a:solidFill>
                <a:latin typeface="Calibri" panose="020F0502020204030204" pitchFamily="34" charset="0"/>
                <a:cs typeface="Calibri" panose="020F0502020204030204" pitchFamily="34" charset="0"/>
              </a:rPr>
              <a:t>inkluderande</a:t>
            </a:r>
            <a:r>
              <a:rPr lang="nb-NO" sz="1100" i="1" dirty="0">
                <a:solidFill>
                  <a:schemeClr val="tx1"/>
                </a:solidFill>
                <a:latin typeface="Calibri" panose="020F0502020204030204" pitchFamily="34" charset="0"/>
                <a:cs typeface="Calibri" panose="020F0502020204030204" pitchFamily="34" charset="0"/>
              </a:rPr>
              <a:t> leike- og </a:t>
            </a:r>
            <a:r>
              <a:rPr lang="nb-NO" sz="1100" i="1" dirty="0" err="1">
                <a:solidFill>
                  <a:schemeClr val="tx1"/>
                </a:solidFill>
                <a:latin typeface="Calibri" panose="020F0502020204030204" pitchFamily="34" charset="0"/>
                <a:cs typeface="Calibri" panose="020F0502020204030204" pitchFamily="34" charset="0"/>
              </a:rPr>
              <a:t>leringsmiljø</a:t>
            </a:r>
            <a:r>
              <a:rPr lang="nb-NO" sz="1100" i="1" dirty="0">
                <a:solidFill>
                  <a:schemeClr val="tx1"/>
                </a:solidFill>
                <a:latin typeface="Calibri" panose="020F0502020204030204" pitchFamily="34" charset="0"/>
                <a:cs typeface="Calibri" panose="020F0502020204030204" pitchFamily="34" charset="0"/>
              </a:rPr>
              <a:t> for alle </a:t>
            </a:r>
            <a:r>
              <a:rPr lang="nb-NO" sz="1100" i="1" dirty="0" err="1">
                <a:solidFill>
                  <a:schemeClr val="tx1"/>
                </a:solidFill>
                <a:latin typeface="Calibri" panose="020F0502020204030204" pitchFamily="34" charset="0"/>
                <a:cs typeface="Calibri" panose="020F0502020204030204" pitchFamily="34" charset="0"/>
              </a:rPr>
              <a:t>born</a:t>
            </a:r>
            <a:r>
              <a:rPr lang="nb-NO" sz="1100" i="1" dirty="0">
                <a:solidFill>
                  <a:schemeClr val="tx1"/>
                </a:solidFill>
                <a:latin typeface="Calibri" panose="020F0502020204030204" pitchFamily="34" charset="0"/>
                <a:cs typeface="Calibri" panose="020F0502020204030204" pitchFamily="34" charset="0"/>
              </a:rPr>
              <a:t>.</a:t>
            </a:r>
          </a:p>
          <a:p>
            <a:endParaRPr lang="nb-NO" sz="1200" dirty="0"/>
          </a:p>
          <a:p>
            <a:endParaRPr lang="nb-NO" sz="1200" dirty="0"/>
          </a:p>
        </p:txBody>
      </p:sp>
      <p:pic>
        <p:nvPicPr>
          <p:cNvPr id="4" name="Bilde 3" descr="final-logo">
            <a:extLst>
              <a:ext uri="{FF2B5EF4-FFF2-40B4-BE49-F238E27FC236}">
                <a16:creationId xmlns:a16="http://schemas.microsoft.com/office/drawing/2014/main" id="{FE466BD6-1A6F-4C78-8456-8EB97413107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535" y="429312"/>
            <a:ext cx="3330529" cy="875435"/>
          </a:xfrm>
          <a:prstGeom prst="rect">
            <a:avLst/>
          </a:prstGeom>
          <a:noFill/>
          <a:ln>
            <a:noFill/>
          </a:ln>
        </p:spPr>
      </p:pic>
      <p:sp>
        <p:nvSpPr>
          <p:cNvPr id="5" name="Plassholder for lysbildenummer 4">
            <a:extLst>
              <a:ext uri="{FF2B5EF4-FFF2-40B4-BE49-F238E27FC236}">
                <a16:creationId xmlns:a16="http://schemas.microsoft.com/office/drawing/2014/main" id="{2CFDFCA3-A612-4F52-9594-961E70B4CF5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2</a:t>
            </a:fld>
            <a:endParaRPr lang="no-NO"/>
          </a:p>
        </p:txBody>
      </p:sp>
    </p:spTree>
    <p:extLst>
      <p:ext uri="{BB962C8B-B14F-4D97-AF65-F5344CB8AC3E}">
        <p14:creationId xmlns:p14="http://schemas.microsoft.com/office/powerpoint/2010/main" val="3405702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83871D0-7CE2-423E-876C-8ED7A1B1F55F}"/>
              </a:ext>
            </a:extLst>
          </p:cNvPr>
          <p:cNvSpPr>
            <a:spLocks noGrp="1"/>
          </p:cNvSpPr>
          <p:nvPr>
            <p:ph type="title"/>
          </p:nvPr>
        </p:nvSpPr>
        <p:spPr>
          <a:xfrm>
            <a:off x="457200" y="1488830"/>
            <a:ext cx="8229600" cy="184521"/>
          </a:xfrm>
          <a:solidFill>
            <a:schemeClr val="bg1"/>
          </a:solidFill>
        </p:spPr>
        <p:txBody>
          <a:bodyPr/>
          <a:lstStyle/>
          <a:p>
            <a:pPr algn="ctr"/>
            <a:r>
              <a:rPr lang="nn-NO" sz="1800" b="1" dirty="0">
                <a:solidFill>
                  <a:srgbClr val="002060"/>
                </a:solidFill>
                <a:latin typeface="Calibri" panose="020F0502020204030204" pitchFamily="34" charset="0"/>
                <a:cs typeface="Calibri" panose="020F0502020204030204" pitchFamily="34" charset="0"/>
              </a:rPr>
              <a:t>Kommunikasjon, språk og tekst</a:t>
            </a:r>
            <a:br>
              <a:rPr lang="nn-NO" b="1" dirty="0">
                <a:solidFill>
                  <a:schemeClr val="dk1"/>
                </a:solidFill>
              </a:rPr>
            </a:br>
            <a:r>
              <a:rPr lang="nn-NO" sz="1800" b="1" dirty="0">
                <a:solidFill>
                  <a:srgbClr val="002060"/>
                </a:solidFill>
                <a:latin typeface="Calibri" panose="020F0502020204030204" pitchFamily="34" charset="0"/>
                <a:cs typeface="Calibri" panose="020F0502020204030204" pitchFamily="34" charset="0"/>
              </a:rPr>
              <a:t>I Solhaugen barnehage skal me stimulera til leseglede og leikeglede</a:t>
            </a:r>
            <a:r>
              <a:rPr lang="nb-NO" sz="1800" b="1" dirty="0">
                <a:solidFill>
                  <a:srgbClr val="002060"/>
                </a:solidFill>
                <a:latin typeface="Calibri" panose="020F0502020204030204" pitchFamily="34" charset="0"/>
                <a:cs typeface="Calibri" panose="020F0502020204030204" pitchFamily="34" charset="0"/>
              </a:rPr>
              <a:t>. </a:t>
            </a:r>
            <a:br>
              <a:rPr lang="nb-NO" sz="2000" dirty="0"/>
            </a:br>
            <a:br>
              <a:rPr lang="nb-NO" dirty="0">
                <a:solidFill>
                  <a:schemeClr val="dk1"/>
                </a:solidFill>
              </a:rPr>
            </a:br>
            <a:endParaRPr lang="nb-NO" dirty="0"/>
          </a:p>
        </p:txBody>
      </p:sp>
      <p:sp>
        <p:nvSpPr>
          <p:cNvPr id="4" name="Plassholder for tekst 3">
            <a:extLst>
              <a:ext uri="{FF2B5EF4-FFF2-40B4-BE49-F238E27FC236}">
                <a16:creationId xmlns:a16="http://schemas.microsoft.com/office/drawing/2014/main" id="{F181B532-6D83-4541-A9BB-6F12BC0B3FD3}"/>
              </a:ext>
            </a:extLst>
          </p:cNvPr>
          <p:cNvSpPr>
            <a:spLocks noGrp="1"/>
          </p:cNvSpPr>
          <p:nvPr>
            <p:ph type="body" idx="1"/>
          </p:nvPr>
        </p:nvSpPr>
        <p:spPr>
          <a:xfrm>
            <a:off x="457200" y="1802306"/>
            <a:ext cx="4038600" cy="1755648"/>
          </a:xfrm>
        </p:spPr>
        <p:txBody>
          <a:bodyPr/>
          <a:lstStyle/>
          <a:p>
            <a:pPr marL="77470" indent="0">
              <a:buNone/>
            </a:pPr>
            <a:r>
              <a:rPr lang="nn-NO" sz="1400" dirty="0">
                <a:solidFill>
                  <a:schemeClr val="accent4">
                    <a:lumMod val="60000"/>
                    <a:lumOff val="40000"/>
                  </a:schemeClr>
                </a:solidFill>
                <a:latin typeface="Calibri" panose="020F0502020204030204" pitchFamily="34" charset="0"/>
                <a:cs typeface="Calibri" panose="020F0502020204030204" pitchFamily="34" charset="0"/>
              </a:rPr>
              <a:t>Borna i Solhaugen skal oppleve:</a:t>
            </a:r>
          </a:p>
          <a:p>
            <a:r>
              <a:rPr lang="nn-NO" sz="1100" dirty="0">
                <a:latin typeface="Calibri" panose="020F0502020204030204" pitchFamily="34" charset="0"/>
                <a:cs typeface="Calibri" panose="020F0502020204030204" pitchFamily="34" charset="0"/>
              </a:rPr>
              <a:t>Borna skal møte eit mangfald av eventyr, fortellingar, sagn og uttrykksforma.</a:t>
            </a:r>
          </a:p>
          <a:p>
            <a:pPr marL="77470" indent="0">
              <a:buNone/>
            </a:pPr>
            <a:endParaRPr lang="nn-NO" sz="1200" dirty="0"/>
          </a:p>
          <a:p>
            <a:endParaRPr lang="nb-NO" sz="1800" dirty="0"/>
          </a:p>
        </p:txBody>
      </p:sp>
      <p:sp>
        <p:nvSpPr>
          <p:cNvPr id="5" name="Plassholder for tekst 4">
            <a:extLst>
              <a:ext uri="{FF2B5EF4-FFF2-40B4-BE49-F238E27FC236}">
                <a16:creationId xmlns:a16="http://schemas.microsoft.com/office/drawing/2014/main" id="{63E0796B-6720-4596-8E87-1A0ECFF616F7}"/>
              </a:ext>
            </a:extLst>
          </p:cNvPr>
          <p:cNvSpPr>
            <a:spLocks noGrp="1"/>
          </p:cNvSpPr>
          <p:nvPr>
            <p:ph type="body" idx="2"/>
          </p:nvPr>
        </p:nvSpPr>
        <p:spPr>
          <a:xfrm>
            <a:off x="4648200" y="1698297"/>
            <a:ext cx="4038600" cy="2232823"/>
          </a:xfrm>
        </p:spPr>
        <p:txBody>
          <a:bodyPr/>
          <a:lstStyle/>
          <a:p>
            <a:pPr marL="77470" indent="0">
              <a:buNone/>
            </a:pPr>
            <a:r>
              <a:rPr lang="nn-NO" sz="1400" dirty="0">
                <a:solidFill>
                  <a:schemeClr val="accent4">
                    <a:lumMod val="60000"/>
                    <a:lumOff val="40000"/>
                  </a:schemeClr>
                </a:solidFill>
                <a:latin typeface="Calibri" panose="020F0502020204030204" pitchFamily="34" charset="0"/>
                <a:cs typeface="Calibri" panose="020F0502020204030204" pitchFamily="34" charset="0"/>
              </a:rPr>
              <a:t>Personalet i Solhaugen skal:</a:t>
            </a:r>
          </a:p>
          <a:p>
            <a:r>
              <a:rPr lang="nn-NO" sz="1100" dirty="0">
                <a:latin typeface="Calibri" panose="020F0502020204030204" pitchFamily="34" charset="0"/>
                <a:cs typeface="Calibri" panose="020F0502020204030204" pitchFamily="34" charset="0"/>
              </a:rPr>
              <a:t>Personalet skal skape eit variert språkmiljø der borna opplever spenning og glede ved høgtlesing, forteljing, song og samtale</a:t>
            </a:r>
          </a:p>
          <a:p>
            <a:r>
              <a:rPr lang="nn-NO" sz="1100" dirty="0">
                <a:latin typeface="Calibri" panose="020F0502020204030204" pitchFamily="34" charset="0"/>
                <a:cs typeface="Calibri" panose="020F0502020204030204" pitchFamily="34" charset="0"/>
              </a:rPr>
              <a:t>Nokon folke- eventry skal munne ut i leik</a:t>
            </a:r>
            <a:endParaRPr lang="nn-NO" sz="1100" dirty="0">
              <a:solidFill>
                <a:srgbClr val="FFC000"/>
              </a:solidFill>
              <a:latin typeface="Calibri" panose="020F0502020204030204" pitchFamily="34" charset="0"/>
              <a:cs typeface="Calibri" panose="020F0502020204030204" pitchFamily="34" charset="0"/>
            </a:endParaRPr>
          </a:p>
        </p:txBody>
      </p:sp>
      <p:sp>
        <p:nvSpPr>
          <p:cNvPr id="6" name="Rektangel: avrundede hjørner diagonalt 5">
            <a:extLst>
              <a:ext uri="{FF2B5EF4-FFF2-40B4-BE49-F238E27FC236}">
                <a16:creationId xmlns:a16="http://schemas.microsoft.com/office/drawing/2014/main" id="{15102996-68C7-45BA-A647-DB34B805F41F}"/>
              </a:ext>
            </a:extLst>
          </p:cNvPr>
          <p:cNvSpPr/>
          <p:nvPr/>
        </p:nvSpPr>
        <p:spPr>
          <a:xfrm>
            <a:off x="765224" y="3843528"/>
            <a:ext cx="7261860" cy="1478280"/>
          </a:xfrm>
          <a:prstGeom prst="round2DiagRect">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n-NO" sz="1100" b="1" dirty="0">
                <a:latin typeface="Calibri" panose="020F0502020204030204" pitchFamily="34" charset="0"/>
                <a:cs typeface="Calibri" panose="020F0502020204030204" pitchFamily="34" charset="0"/>
              </a:rPr>
              <a:t>Personalet skal vise leselyst ved å:</a:t>
            </a:r>
          </a:p>
          <a:p>
            <a:pPr marL="285750" indent="-285750" algn="ctr">
              <a:buFont typeface="Arial" panose="020B0604020202020204" pitchFamily="34" charset="0"/>
              <a:buChar char="•"/>
            </a:pPr>
            <a:r>
              <a:rPr lang="nn-NO" sz="1100" dirty="0">
                <a:latin typeface="Calibri" panose="020F0502020204030204" pitchFamily="34" charset="0"/>
                <a:cs typeface="Calibri" panose="020F0502020204030204" pitchFamily="34" charset="0"/>
              </a:rPr>
              <a:t>Vise engasjement og interesse</a:t>
            </a:r>
          </a:p>
          <a:p>
            <a:pPr marL="285750" indent="-285750" algn="ctr">
              <a:buFont typeface="Arial" panose="020B0604020202020204" pitchFamily="34" charset="0"/>
              <a:buChar char="•"/>
            </a:pPr>
            <a:r>
              <a:rPr lang="nn-NO" sz="1100" dirty="0">
                <a:latin typeface="Calibri" panose="020F0502020204030204" pitchFamily="34" charset="0"/>
                <a:cs typeface="Calibri" panose="020F0502020204030204" pitchFamily="34" charset="0"/>
              </a:rPr>
              <a:t>Være oppmerksame på  bornas interesser og nysgjerrigheit </a:t>
            </a:r>
          </a:p>
          <a:p>
            <a:pPr marL="285750" indent="-285750" algn="ctr">
              <a:buFont typeface="Arial" panose="020B0604020202020204" pitchFamily="34" charset="0"/>
              <a:buChar char="•"/>
            </a:pPr>
            <a:r>
              <a:rPr lang="nn-NO" sz="1100" dirty="0">
                <a:latin typeface="Calibri" panose="020F0502020204030204" pitchFamily="34" charset="0"/>
                <a:cs typeface="Calibri" panose="020F0502020204030204" pitchFamily="34" charset="0"/>
              </a:rPr>
              <a:t>Inkludere alle barn</a:t>
            </a:r>
          </a:p>
          <a:p>
            <a:pPr marL="285750" indent="-285750" algn="ctr">
              <a:buFont typeface="Arial" panose="020B0604020202020204" pitchFamily="34" charset="0"/>
              <a:buChar char="•"/>
            </a:pPr>
            <a:r>
              <a:rPr lang="nn-NO" sz="1100" dirty="0">
                <a:solidFill>
                  <a:schemeClr val="tx1"/>
                </a:solidFill>
                <a:latin typeface="Calibri" panose="020F0502020204030204" pitchFamily="34" charset="0"/>
                <a:cs typeface="Calibri" panose="020F0502020204030204" pitchFamily="34" charset="0"/>
              </a:rPr>
              <a:t>Bruk av digitale verktøy, lytte til ei bok/eventyr, </a:t>
            </a:r>
          </a:p>
        </p:txBody>
      </p:sp>
      <p:sp>
        <p:nvSpPr>
          <p:cNvPr id="2" name="Plassholder for lysbildenummer 1">
            <a:extLst>
              <a:ext uri="{FF2B5EF4-FFF2-40B4-BE49-F238E27FC236}">
                <a16:creationId xmlns:a16="http://schemas.microsoft.com/office/drawing/2014/main" id="{05CA7A9E-11C0-4998-9722-5037DCB825E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20</a:t>
            </a:fld>
            <a:endParaRPr lang="no-NO"/>
          </a:p>
        </p:txBody>
      </p:sp>
    </p:spTree>
    <p:extLst>
      <p:ext uri="{BB962C8B-B14F-4D97-AF65-F5344CB8AC3E}">
        <p14:creationId xmlns:p14="http://schemas.microsoft.com/office/powerpoint/2010/main" val="1183435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9C4699-D20C-443E-877D-A7E8330643BC}"/>
              </a:ext>
            </a:extLst>
          </p:cNvPr>
          <p:cNvSpPr>
            <a:spLocks noGrp="1"/>
          </p:cNvSpPr>
          <p:nvPr>
            <p:ph type="title"/>
          </p:nvPr>
        </p:nvSpPr>
        <p:spPr>
          <a:xfrm>
            <a:off x="146538" y="792480"/>
            <a:ext cx="2453342" cy="1264920"/>
          </a:xfrm>
        </p:spPr>
        <p:txBody>
          <a:bodyPr/>
          <a:lstStyle/>
          <a:p>
            <a:pPr algn="ctr"/>
            <a:r>
              <a:rPr lang="nb-NO" sz="1800" b="1" dirty="0">
                <a:solidFill>
                  <a:srgbClr val="002060"/>
                </a:solidFill>
                <a:latin typeface="Calibri" panose="020F0502020204030204" pitchFamily="34" charset="0"/>
                <a:cs typeface="Calibri" panose="020F0502020204030204" pitchFamily="34" charset="0"/>
              </a:rPr>
              <a:t>Kropp, rørsle og helse</a:t>
            </a:r>
            <a:br>
              <a:rPr lang="nb-NO" sz="1800" b="1" dirty="0">
                <a:solidFill>
                  <a:srgbClr val="002060"/>
                </a:solidFill>
                <a:latin typeface="Calibri" panose="020F0502020204030204" pitchFamily="34" charset="0"/>
                <a:cs typeface="Calibri" panose="020F0502020204030204" pitchFamily="34" charset="0"/>
              </a:rPr>
            </a:br>
            <a:r>
              <a:rPr lang="nb-NO" sz="900" b="1" dirty="0">
                <a:solidFill>
                  <a:srgbClr val="002060"/>
                </a:solidFill>
                <a:latin typeface="Calibri" panose="020F0502020204030204" pitchFamily="34" charset="0"/>
                <a:cs typeface="Calibri" panose="020F0502020204030204" pitchFamily="34" charset="0"/>
              </a:rPr>
              <a:t>slik ser korona ut</a:t>
            </a:r>
          </a:p>
        </p:txBody>
      </p:sp>
      <p:pic>
        <p:nvPicPr>
          <p:cNvPr id="5" name="Plassholder for bilde 4" descr="Et bilde som inneholder tekst, tavle&#10;&#10;Automatisk generert beskrivelse">
            <a:extLst>
              <a:ext uri="{FF2B5EF4-FFF2-40B4-BE49-F238E27FC236}">
                <a16:creationId xmlns:a16="http://schemas.microsoft.com/office/drawing/2014/main" id="{1F5B9425-8B98-4617-838A-C445CBE78C1D}"/>
              </a:ext>
            </a:extLst>
          </p:cNvPr>
          <p:cNvPicPr>
            <a:picLocks noGrp="1" noChangeAspect="1"/>
          </p:cNvPicPr>
          <p:nvPr>
            <p:ph type="pic" idx="2"/>
          </p:nvPr>
        </p:nvPicPr>
        <p:blipFill>
          <a:blip r:embed="rId2"/>
          <a:srcRect l="12668" r="12668"/>
          <a:stretch>
            <a:fillRect/>
          </a:stretch>
        </p:blipFill>
        <p:spPr/>
      </p:pic>
      <p:sp>
        <p:nvSpPr>
          <p:cNvPr id="3" name="Plassholder for lysbildenummer 2">
            <a:extLst>
              <a:ext uri="{FF2B5EF4-FFF2-40B4-BE49-F238E27FC236}">
                <a16:creationId xmlns:a16="http://schemas.microsoft.com/office/drawing/2014/main" id="{466C5C3B-8E7D-43E7-B3DE-8380283727A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21</a:t>
            </a:fld>
            <a:endParaRPr lang="no-NO"/>
          </a:p>
        </p:txBody>
      </p:sp>
      <p:pic>
        <p:nvPicPr>
          <p:cNvPr id="4" name="Bilde 3">
            <a:extLst>
              <a:ext uri="{FF2B5EF4-FFF2-40B4-BE49-F238E27FC236}">
                <a16:creationId xmlns:a16="http://schemas.microsoft.com/office/drawing/2014/main" id="{DDBA8106-9448-4727-94DC-BC2AC1C9DD1B}"/>
              </a:ext>
            </a:extLst>
          </p:cNvPr>
          <p:cNvPicPr>
            <a:picLocks noChangeAspect="1"/>
          </p:cNvPicPr>
          <p:nvPr/>
        </p:nvPicPr>
        <p:blipFill>
          <a:blip r:embed="rId3"/>
          <a:stretch>
            <a:fillRect/>
          </a:stretch>
        </p:blipFill>
        <p:spPr>
          <a:xfrm>
            <a:off x="545209" y="2192828"/>
            <a:ext cx="1656000" cy="1667109"/>
          </a:xfrm>
          <a:prstGeom prst="rect">
            <a:avLst/>
          </a:prstGeom>
        </p:spPr>
      </p:pic>
    </p:spTree>
    <p:extLst>
      <p:ext uri="{BB962C8B-B14F-4D97-AF65-F5344CB8AC3E}">
        <p14:creationId xmlns:p14="http://schemas.microsoft.com/office/powerpoint/2010/main" val="466506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1C2FBD-F559-4B70-AA93-61AADE3AFA55}"/>
              </a:ext>
            </a:extLst>
          </p:cNvPr>
          <p:cNvSpPr>
            <a:spLocks noGrp="1"/>
          </p:cNvSpPr>
          <p:nvPr>
            <p:ph type="title"/>
          </p:nvPr>
        </p:nvSpPr>
        <p:spPr/>
        <p:txBody>
          <a:bodyPr/>
          <a:lstStyle/>
          <a:p>
            <a:pPr algn="ctr"/>
            <a:r>
              <a:rPr lang="nb-NO" sz="1800" b="1" dirty="0">
                <a:solidFill>
                  <a:srgbClr val="002060"/>
                </a:solidFill>
                <a:latin typeface="Calibri" panose="020F0502020204030204" pitchFamily="34" charset="0"/>
                <a:cs typeface="Calibri" panose="020F0502020204030204" pitchFamily="34" charset="0"/>
              </a:rPr>
              <a:t>Kropp, rørsle, mat og helse</a:t>
            </a:r>
            <a:br>
              <a:rPr lang="nb-NO" sz="1800" b="1" dirty="0">
                <a:solidFill>
                  <a:srgbClr val="002060"/>
                </a:solidFill>
                <a:latin typeface="Calibri" panose="020F0502020204030204" pitchFamily="34" charset="0"/>
                <a:cs typeface="Calibri" panose="020F0502020204030204" pitchFamily="34" charset="0"/>
              </a:rPr>
            </a:br>
            <a:r>
              <a:rPr lang="nn-NO" sz="1800" b="1" dirty="0">
                <a:solidFill>
                  <a:srgbClr val="002060"/>
                </a:solidFill>
                <a:latin typeface="Calibri" panose="020F0502020204030204" pitchFamily="34" charset="0"/>
                <a:cs typeface="Calibri" panose="020F0502020204030204" pitchFamily="34" charset="0"/>
              </a:rPr>
              <a:t>I Solhaugen barnehage skal me skape fantasiverda i uteleken</a:t>
            </a:r>
            <a:br>
              <a:rPr lang="nb-NO" dirty="0">
                <a:solidFill>
                  <a:schemeClr val="dk1"/>
                </a:solidFill>
              </a:rPr>
            </a:br>
            <a:endParaRPr lang="nb-NO" dirty="0"/>
          </a:p>
        </p:txBody>
      </p:sp>
      <p:sp>
        <p:nvSpPr>
          <p:cNvPr id="3" name="Plassholder for tekst 2">
            <a:extLst>
              <a:ext uri="{FF2B5EF4-FFF2-40B4-BE49-F238E27FC236}">
                <a16:creationId xmlns:a16="http://schemas.microsoft.com/office/drawing/2014/main" id="{947E8C4A-0F57-4DC6-8DE2-EA165A8F1461}"/>
              </a:ext>
            </a:extLst>
          </p:cNvPr>
          <p:cNvSpPr>
            <a:spLocks noGrp="1"/>
          </p:cNvSpPr>
          <p:nvPr>
            <p:ph type="body" idx="1"/>
          </p:nvPr>
        </p:nvSpPr>
        <p:spPr>
          <a:xfrm>
            <a:off x="533400" y="1673352"/>
            <a:ext cx="4038600" cy="1975370"/>
          </a:xfrm>
        </p:spPr>
        <p:txBody>
          <a:bodyPr/>
          <a:lstStyle/>
          <a:p>
            <a:pPr marL="77470" indent="0">
              <a:buNone/>
            </a:pPr>
            <a:r>
              <a:rPr lang="nn-NO" sz="1400" dirty="0">
                <a:solidFill>
                  <a:schemeClr val="accent4">
                    <a:lumMod val="60000"/>
                    <a:lumOff val="40000"/>
                  </a:schemeClr>
                </a:solidFill>
                <a:latin typeface="Calibri" panose="020F0502020204030204" pitchFamily="34" charset="0"/>
                <a:cs typeface="Calibri" panose="020F0502020204030204" pitchFamily="34" charset="0"/>
              </a:rPr>
              <a:t>Borna i Solhaugen skal oppleve:</a:t>
            </a:r>
          </a:p>
          <a:p>
            <a:r>
              <a:rPr lang="nn-NO" sz="1100" dirty="0">
                <a:solidFill>
                  <a:schemeClr val="tx1"/>
                </a:solidFill>
                <a:latin typeface="Calibri" panose="020F0502020204030204" pitchFamily="34" charset="0"/>
                <a:cs typeface="Calibri" panose="020F0502020204030204" pitchFamily="34" charset="0"/>
              </a:rPr>
              <a:t>Rørsleglede og oppleve meistring i naturen gjennom heile året. </a:t>
            </a:r>
          </a:p>
          <a:p>
            <a:r>
              <a:rPr lang="nn-NO" sz="1100" dirty="0">
                <a:solidFill>
                  <a:schemeClr val="tx1"/>
                </a:solidFill>
                <a:latin typeface="Calibri" panose="020F0502020204030204" pitchFamily="34" charset="0"/>
                <a:cs typeface="Calibri" panose="020F0502020204030204" pitchFamily="34" charset="0"/>
              </a:rPr>
              <a:t>At det ikkje finnes begrensningar for fantasi og leik.</a:t>
            </a:r>
          </a:p>
        </p:txBody>
      </p:sp>
      <p:sp>
        <p:nvSpPr>
          <p:cNvPr id="4" name="Plassholder for tekst 3">
            <a:extLst>
              <a:ext uri="{FF2B5EF4-FFF2-40B4-BE49-F238E27FC236}">
                <a16:creationId xmlns:a16="http://schemas.microsoft.com/office/drawing/2014/main" id="{2B96AD89-2DA3-44F7-9061-06A957D9F37C}"/>
              </a:ext>
            </a:extLst>
          </p:cNvPr>
          <p:cNvSpPr>
            <a:spLocks noGrp="1"/>
          </p:cNvSpPr>
          <p:nvPr>
            <p:ph type="body" idx="2"/>
          </p:nvPr>
        </p:nvSpPr>
        <p:spPr>
          <a:xfrm>
            <a:off x="4648200" y="1673352"/>
            <a:ext cx="4038600" cy="1755648"/>
          </a:xfrm>
        </p:spPr>
        <p:txBody>
          <a:bodyPr/>
          <a:lstStyle/>
          <a:p>
            <a:pPr marL="77470" indent="0">
              <a:buNone/>
            </a:pPr>
            <a:r>
              <a:rPr lang="nn-NO" sz="1400" dirty="0">
                <a:solidFill>
                  <a:schemeClr val="accent4">
                    <a:lumMod val="60000"/>
                    <a:lumOff val="40000"/>
                  </a:schemeClr>
                </a:solidFill>
                <a:latin typeface="Calibri" panose="020F0502020204030204" pitchFamily="34" charset="0"/>
                <a:cs typeface="Calibri" panose="020F0502020204030204" pitchFamily="34" charset="0"/>
              </a:rPr>
              <a:t>Personalet i Solhaugen skal:</a:t>
            </a:r>
          </a:p>
          <a:p>
            <a:r>
              <a:rPr lang="nn-NO" sz="1100" dirty="0">
                <a:solidFill>
                  <a:schemeClr val="tx1"/>
                </a:solidFill>
                <a:latin typeface="Calibri" panose="020F0502020204030204" pitchFamily="34" charset="0"/>
                <a:cs typeface="Calibri" panose="020F0502020204030204" pitchFamily="34" charset="0"/>
              </a:rPr>
              <a:t>Utfordre seg sjølv ved å vere aktive, og leikande vaksne.</a:t>
            </a:r>
          </a:p>
          <a:p>
            <a:r>
              <a:rPr lang="nn-NO" sz="1100" dirty="0">
                <a:solidFill>
                  <a:schemeClr val="tx1"/>
                </a:solidFill>
                <a:latin typeface="Calibri" panose="020F0502020204030204" pitchFamily="34" charset="0"/>
                <a:cs typeface="Calibri" panose="020F0502020204030204" pitchFamily="34" charset="0"/>
              </a:rPr>
              <a:t>Bidra til at barna blir trygge på egen kropp og eigne kjensler. </a:t>
            </a:r>
          </a:p>
          <a:p>
            <a:r>
              <a:rPr lang="nn-NO" sz="1100" dirty="0">
                <a:solidFill>
                  <a:schemeClr val="tx1"/>
                </a:solidFill>
                <a:latin typeface="Calibri" panose="020F0502020204030204" pitchFamily="34" charset="0"/>
                <a:cs typeface="Calibri" panose="020F0502020204030204" pitchFamily="34" charset="0"/>
              </a:rPr>
              <a:t> Respektere andre sine behov og uttrykk.</a:t>
            </a:r>
          </a:p>
          <a:p>
            <a:endParaRPr lang="nn-NO" sz="1400" dirty="0">
              <a:solidFill>
                <a:srgbClr val="FFC000"/>
              </a:solidFill>
            </a:endParaRPr>
          </a:p>
          <a:p>
            <a:endParaRPr lang="nb-NO" sz="1400" dirty="0">
              <a:solidFill>
                <a:schemeClr val="tx1"/>
              </a:solidFill>
            </a:endParaRPr>
          </a:p>
          <a:p>
            <a:endParaRPr lang="nb-NO" dirty="0"/>
          </a:p>
        </p:txBody>
      </p:sp>
      <p:sp>
        <p:nvSpPr>
          <p:cNvPr id="5" name="Rektangel: avrundede hjørner diagonalt 4">
            <a:extLst>
              <a:ext uri="{FF2B5EF4-FFF2-40B4-BE49-F238E27FC236}">
                <a16:creationId xmlns:a16="http://schemas.microsoft.com/office/drawing/2014/main" id="{B18A0976-0F4F-4853-9F38-A466B905866F}"/>
              </a:ext>
            </a:extLst>
          </p:cNvPr>
          <p:cNvSpPr/>
          <p:nvPr/>
        </p:nvSpPr>
        <p:spPr>
          <a:xfrm>
            <a:off x="1087608" y="3753847"/>
            <a:ext cx="7261860" cy="1478280"/>
          </a:xfrm>
          <a:prstGeom prst="round2DiagRect">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n-NO" sz="1100" b="1" dirty="0">
                <a:latin typeface="Calibri" panose="020F0502020204030204" pitchFamily="34" charset="0"/>
                <a:cs typeface="Calibri" panose="020F0502020204030204" pitchFamily="34" charset="0"/>
              </a:rPr>
              <a:t>Relasjonskompetansen skal synes gjennom </a:t>
            </a:r>
          </a:p>
          <a:p>
            <a:pPr algn="ctr"/>
            <a:r>
              <a:rPr lang="nn-NO" sz="1100" dirty="0">
                <a:solidFill>
                  <a:schemeClr val="tx1"/>
                </a:solidFill>
                <a:latin typeface="Calibri" panose="020F0502020204030204" pitchFamily="34" charset="0"/>
                <a:cs typeface="Calibri" panose="020F0502020204030204" pitchFamily="34" charset="0"/>
              </a:rPr>
              <a:t>Oppmuntrande vaksne som viser glede ved å vere ute og i røysle </a:t>
            </a:r>
          </a:p>
          <a:p>
            <a:pPr algn="ctr"/>
            <a:r>
              <a:rPr lang="nn-NO" sz="1100" dirty="0">
                <a:solidFill>
                  <a:schemeClr val="tx1"/>
                </a:solidFill>
                <a:latin typeface="Calibri" panose="020F0502020204030204" pitchFamily="34" charset="0"/>
                <a:cs typeface="Calibri" panose="020F0502020204030204" pitchFamily="34" charset="0"/>
              </a:rPr>
              <a:t>Skapa samspel mellom borna</a:t>
            </a:r>
          </a:p>
          <a:p>
            <a:pPr algn="ctr"/>
            <a:endParaRPr lang="nn-NO" dirty="0"/>
          </a:p>
        </p:txBody>
      </p:sp>
      <p:sp>
        <p:nvSpPr>
          <p:cNvPr id="6" name="Plassholder for lysbildenummer 5">
            <a:extLst>
              <a:ext uri="{FF2B5EF4-FFF2-40B4-BE49-F238E27FC236}">
                <a16:creationId xmlns:a16="http://schemas.microsoft.com/office/drawing/2014/main" id="{E7353B4F-D3F3-43AC-A613-E7282A8FE6E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22</a:t>
            </a:fld>
            <a:endParaRPr lang="no-NO"/>
          </a:p>
        </p:txBody>
      </p:sp>
    </p:spTree>
    <p:extLst>
      <p:ext uri="{BB962C8B-B14F-4D97-AF65-F5344CB8AC3E}">
        <p14:creationId xmlns:p14="http://schemas.microsoft.com/office/powerpoint/2010/main" val="524057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8493AB-E17D-4CF7-9FA6-446B64F5436D}"/>
              </a:ext>
            </a:extLst>
          </p:cNvPr>
          <p:cNvSpPr>
            <a:spLocks noGrp="1"/>
          </p:cNvSpPr>
          <p:nvPr>
            <p:ph type="title"/>
          </p:nvPr>
        </p:nvSpPr>
        <p:spPr/>
        <p:txBody>
          <a:bodyPr/>
          <a:lstStyle/>
          <a:p>
            <a:r>
              <a:rPr lang="nn-NO" sz="1800" b="1" dirty="0">
                <a:solidFill>
                  <a:srgbClr val="002060"/>
                </a:solidFill>
                <a:latin typeface="Calibri" panose="020F0502020204030204" pitchFamily="34" charset="0"/>
                <a:cs typeface="Calibri" panose="020F0502020204030204" pitchFamily="34" charset="0"/>
              </a:rPr>
              <a:t>Kunst, kultur og kreativitet</a:t>
            </a:r>
            <a:endParaRPr lang="nb-NO" sz="1800" dirty="0"/>
          </a:p>
        </p:txBody>
      </p:sp>
      <p:sp>
        <p:nvSpPr>
          <p:cNvPr id="4" name="Plassholder for tekst 3">
            <a:extLst>
              <a:ext uri="{FF2B5EF4-FFF2-40B4-BE49-F238E27FC236}">
                <a16:creationId xmlns:a16="http://schemas.microsoft.com/office/drawing/2014/main" id="{2534086B-5694-4C7F-8981-9BF9A850B1CF}"/>
              </a:ext>
            </a:extLst>
          </p:cNvPr>
          <p:cNvSpPr>
            <a:spLocks noGrp="1"/>
          </p:cNvSpPr>
          <p:nvPr>
            <p:ph type="body" idx="1"/>
          </p:nvPr>
        </p:nvSpPr>
        <p:spPr/>
        <p:txBody>
          <a:bodyPr/>
          <a:lstStyle/>
          <a:p>
            <a:r>
              <a:rPr lang="nb-NO" b="0" i="0" dirty="0">
                <a:solidFill>
                  <a:srgbClr val="666666"/>
                </a:solidFill>
                <a:effectLst/>
                <a:latin typeface="Roboto" panose="02000000000000000000" pitchFamily="2" charset="0"/>
              </a:rPr>
              <a:t> </a:t>
            </a:r>
            <a:r>
              <a:rPr lang="nb-NO" sz="1100" b="0" i="0" dirty="0">
                <a:solidFill>
                  <a:srgbClr val="666666"/>
                </a:solidFill>
                <a:effectLst/>
                <a:latin typeface="+mn-lt"/>
              </a:rPr>
              <a:t>All </a:t>
            </a:r>
            <a:r>
              <a:rPr lang="nb-NO" sz="1100" b="1" i="0" dirty="0">
                <a:solidFill>
                  <a:srgbClr val="767676"/>
                </a:solidFill>
                <a:effectLst/>
                <a:latin typeface="+mn-lt"/>
              </a:rPr>
              <a:t>kunst</a:t>
            </a:r>
            <a:r>
              <a:rPr lang="nb-NO" sz="1100" b="0" i="0" dirty="0">
                <a:solidFill>
                  <a:srgbClr val="666666"/>
                </a:solidFill>
                <a:effectLst/>
                <a:latin typeface="+mn-lt"/>
              </a:rPr>
              <a:t> er lek. </a:t>
            </a:r>
          </a:p>
          <a:p>
            <a:endParaRPr lang="nb-NO" sz="1100" b="0" i="0" dirty="0">
              <a:solidFill>
                <a:srgbClr val="666666"/>
              </a:solidFill>
              <a:effectLst/>
              <a:latin typeface="+mn-lt"/>
            </a:endParaRPr>
          </a:p>
          <a:p>
            <a:r>
              <a:rPr lang="nb-NO" sz="1100" b="0" i="0" dirty="0">
                <a:solidFill>
                  <a:srgbClr val="666666"/>
                </a:solidFill>
                <a:effectLst/>
                <a:latin typeface="+mn-lt"/>
              </a:rPr>
              <a:t>Når en </a:t>
            </a:r>
            <a:r>
              <a:rPr lang="nb-NO" sz="1100" b="1" i="0" dirty="0">
                <a:solidFill>
                  <a:srgbClr val="767676"/>
                </a:solidFill>
                <a:effectLst/>
                <a:latin typeface="+mn-lt"/>
              </a:rPr>
              <a:t>kunstner</a:t>
            </a:r>
            <a:r>
              <a:rPr lang="nb-NO" sz="1100" b="0" i="0" dirty="0">
                <a:solidFill>
                  <a:srgbClr val="666666"/>
                </a:solidFill>
                <a:effectLst/>
                <a:latin typeface="+mn-lt"/>
              </a:rPr>
              <a:t> slutter å  </a:t>
            </a:r>
          </a:p>
          <a:p>
            <a:r>
              <a:rPr lang="nb-NO" sz="1100" b="0" i="0" dirty="0">
                <a:solidFill>
                  <a:srgbClr val="666666"/>
                </a:solidFill>
                <a:effectLst/>
                <a:latin typeface="+mn-lt"/>
              </a:rPr>
              <a:t>leke, kan han ikke</a:t>
            </a:r>
          </a:p>
          <a:p>
            <a:r>
              <a:rPr lang="nb-NO" sz="1100" b="0" i="0" dirty="0">
                <a:solidFill>
                  <a:srgbClr val="666666"/>
                </a:solidFill>
                <a:effectLst/>
                <a:latin typeface="+mn-lt"/>
              </a:rPr>
              <a:t>Skape </a:t>
            </a:r>
            <a:r>
              <a:rPr lang="nb-NO" sz="1100" b="1" i="0" dirty="0">
                <a:solidFill>
                  <a:srgbClr val="767676"/>
                </a:solidFill>
                <a:effectLst/>
                <a:latin typeface="+mn-lt"/>
              </a:rPr>
              <a:t>kunst</a:t>
            </a:r>
            <a:r>
              <a:rPr lang="nb-NO" sz="1100" b="0" i="0" dirty="0">
                <a:solidFill>
                  <a:srgbClr val="666666"/>
                </a:solidFill>
                <a:effectLst/>
                <a:latin typeface="+mn-lt"/>
              </a:rPr>
              <a:t>.</a:t>
            </a:r>
          </a:p>
          <a:p>
            <a:endParaRPr lang="nb-NO" sz="1100" dirty="0">
              <a:solidFill>
                <a:srgbClr val="666666"/>
              </a:solidFill>
              <a:latin typeface="+mn-lt"/>
            </a:endParaRPr>
          </a:p>
          <a:p>
            <a:r>
              <a:rPr lang="nb-NO" sz="1100" b="0" i="1" dirty="0">
                <a:solidFill>
                  <a:srgbClr val="666666"/>
                </a:solidFill>
                <a:effectLst/>
                <a:latin typeface="+mn-lt"/>
              </a:rPr>
              <a:t> </a:t>
            </a:r>
            <a:r>
              <a:rPr lang="nb-NO" sz="1100" b="1" i="1" dirty="0">
                <a:solidFill>
                  <a:srgbClr val="767676"/>
                </a:solidFill>
                <a:effectLst/>
                <a:latin typeface="+mn-lt"/>
              </a:rPr>
              <a:t>Kreativitet</a:t>
            </a:r>
            <a:r>
              <a:rPr lang="nb-NO" sz="1100" b="0" i="1" dirty="0">
                <a:solidFill>
                  <a:srgbClr val="666666"/>
                </a:solidFill>
                <a:effectLst/>
                <a:latin typeface="+mn-lt"/>
              </a:rPr>
              <a:t> er å finne opp,</a:t>
            </a:r>
          </a:p>
          <a:p>
            <a:r>
              <a:rPr lang="nb-NO" sz="1100" b="0" i="1" dirty="0">
                <a:solidFill>
                  <a:srgbClr val="666666"/>
                </a:solidFill>
                <a:effectLst/>
                <a:latin typeface="+mn-lt"/>
              </a:rPr>
              <a:t>å eksperimentere, å vokse,</a:t>
            </a:r>
          </a:p>
          <a:p>
            <a:r>
              <a:rPr lang="nb-NO" sz="1100" b="0" i="1" dirty="0">
                <a:solidFill>
                  <a:srgbClr val="666666"/>
                </a:solidFill>
                <a:effectLst/>
                <a:latin typeface="+mn-lt"/>
              </a:rPr>
              <a:t>ta sjanser, bryte regler,</a:t>
            </a:r>
          </a:p>
          <a:p>
            <a:r>
              <a:rPr lang="nb-NO" sz="1100" b="0" i="1" dirty="0">
                <a:solidFill>
                  <a:srgbClr val="666666"/>
                </a:solidFill>
                <a:effectLst/>
                <a:latin typeface="+mn-lt"/>
              </a:rPr>
              <a:t>gjøre feil </a:t>
            </a:r>
            <a:r>
              <a:rPr lang="nb-NO" sz="1100" b="1" i="1" dirty="0">
                <a:solidFill>
                  <a:srgbClr val="767676"/>
                </a:solidFill>
                <a:effectLst/>
                <a:latin typeface="+mn-lt"/>
              </a:rPr>
              <a:t>og</a:t>
            </a:r>
            <a:r>
              <a:rPr lang="nb-NO" sz="1100" b="0" i="1" dirty="0">
                <a:solidFill>
                  <a:srgbClr val="666666"/>
                </a:solidFill>
                <a:effectLst/>
                <a:latin typeface="+mn-lt"/>
              </a:rPr>
              <a:t> ha det gøy</a:t>
            </a:r>
            <a:r>
              <a:rPr lang="nb-NO" sz="1400" b="0" i="0" dirty="0">
                <a:solidFill>
                  <a:srgbClr val="666666"/>
                </a:solidFill>
                <a:effectLst/>
                <a:latin typeface="Roboto" panose="02000000000000000000" pitchFamily="2" charset="0"/>
              </a:rPr>
              <a:t>.</a:t>
            </a:r>
          </a:p>
          <a:p>
            <a:endParaRPr lang="nb-NO" sz="1400" b="0" i="0" dirty="0">
              <a:solidFill>
                <a:srgbClr val="666666"/>
              </a:solidFill>
              <a:effectLst/>
              <a:latin typeface="Roboto" panose="02000000000000000000" pitchFamily="2" charset="0"/>
            </a:endParaRPr>
          </a:p>
          <a:p>
            <a:r>
              <a:rPr lang="nb-NO" sz="1100" b="1" dirty="0">
                <a:solidFill>
                  <a:srgbClr val="767676"/>
                </a:solidFill>
                <a:effectLst/>
                <a:latin typeface="+mn-lt"/>
              </a:rPr>
              <a:t>Kultur er</a:t>
            </a:r>
            <a:r>
              <a:rPr lang="nb-NO" sz="1100" b="0" dirty="0">
                <a:solidFill>
                  <a:srgbClr val="666666"/>
                </a:solidFill>
                <a:effectLst/>
                <a:latin typeface="+mn-lt"/>
              </a:rPr>
              <a:t> et helt samfunns</a:t>
            </a:r>
          </a:p>
          <a:p>
            <a:r>
              <a:rPr lang="nb-NO" sz="1100" b="0" dirty="0">
                <a:solidFill>
                  <a:srgbClr val="666666"/>
                </a:solidFill>
                <a:effectLst/>
                <a:latin typeface="+mn-lt"/>
              </a:rPr>
              <a:t>identitet, det er ryggraden i et folk. </a:t>
            </a:r>
          </a:p>
          <a:p>
            <a:r>
              <a:rPr lang="nb-NO" sz="1100" b="0" dirty="0">
                <a:solidFill>
                  <a:srgbClr val="666666"/>
                </a:solidFill>
                <a:effectLst/>
                <a:latin typeface="+mn-lt"/>
              </a:rPr>
              <a:t>Tor Åge Bringsværd</a:t>
            </a:r>
            <a:endParaRPr lang="nb-NO" sz="1100" dirty="0">
              <a:solidFill>
                <a:srgbClr val="666666"/>
              </a:solidFill>
              <a:latin typeface="+mn-lt"/>
            </a:endParaRPr>
          </a:p>
          <a:p>
            <a:endParaRPr lang="nb-NO" sz="1100" dirty="0">
              <a:latin typeface="+mn-lt"/>
            </a:endParaRPr>
          </a:p>
        </p:txBody>
      </p:sp>
      <p:sp>
        <p:nvSpPr>
          <p:cNvPr id="5" name="Plassholder for lysbildenummer 4">
            <a:extLst>
              <a:ext uri="{FF2B5EF4-FFF2-40B4-BE49-F238E27FC236}">
                <a16:creationId xmlns:a16="http://schemas.microsoft.com/office/drawing/2014/main" id="{4DAB14DA-8B16-48CF-A769-3C7D5064C95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23</a:t>
            </a:fld>
            <a:endParaRPr lang="no-NO"/>
          </a:p>
        </p:txBody>
      </p:sp>
      <p:pic>
        <p:nvPicPr>
          <p:cNvPr id="10" name="Plassholder for bilde 9">
            <a:extLst>
              <a:ext uri="{FF2B5EF4-FFF2-40B4-BE49-F238E27FC236}">
                <a16:creationId xmlns:a16="http://schemas.microsoft.com/office/drawing/2014/main" id="{4C634393-B05C-4300-952B-11E734F51C6E}"/>
              </a:ext>
            </a:extLst>
          </p:cNvPr>
          <p:cNvPicPr>
            <a:picLocks noGrp="1" noChangeAspect="1"/>
          </p:cNvPicPr>
          <p:nvPr>
            <p:ph type="pic" idx="2"/>
          </p:nvPr>
        </p:nvPicPr>
        <p:blipFill>
          <a:blip r:embed="rId2"/>
          <a:srcRect t="63" b="63"/>
          <a:stretch>
            <a:fillRect/>
          </a:stretch>
        </p:blipFill>
        <p:spPr>
          <a:prstGeom prst="rect">
            <a:avLst/>
          </a:prstGeom>
        </p:spPr>
      </p:pic>
    </p:spTree>
    <p:extLst>
      <p:ext uri="{BB962C8B-B14F-4D97-AF65-F5344CB8AC3E}">
        <p14:creationId xmlns:p14="http://schemas.microsoft.com/office/powerpoint/2010/main" val="766446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02A025-5F08-4AF7-A7C5-E47950C257B3}"/>
              </a:ext>
            </a:extLst>
          </p:cNvPr>
          <p:cNvSpPr>
            <a:spLocks noGrp="1"/>
          </p:cNvSpPr>
          <p:nvPr>
            <p:ph type="title"/>
          </p:nvPr>
        </p:nvSpPr>
        <p:spPr/>
        <p:txBody>
          <a:bodyPr/>
          <a:lstStyle/>
          <a:p>
            <a:pPr algn="ctr"/>
            <a:r>
              <a:rPr lang="nn-NO" sz="1800" b="1" dirty="0">
                <a:solidFill>
                  <a:srgbClr val="002060"/>
                </a:solidFill>
                <a:latin typeface="Calibri" panose="020F0502020204030204" pitchFamily="34" charset="0"/>
                <a:cs typeface="Calibri" panose="020F0502020204030204" pitchFamily="34" charset="0"/>
              </a:rPr>
              <a:t>Kunst, kultur og kreativitet</a:t>
            </a:r>
            <a:br>
              <a:rPr lang="nn-NO" sz="1800" b="1" dirty="0">
                <a:solidFill>
                  <a:srgbClr val="002060"/>
                </a:solidFill>
                <a:latin typeface="Calibri" panose="020F0502020204030204" pitchFamily="34" charset="0"/>
                <a:cs typeface="Calibri" panose="020F0502020204030204" pitchFamily="34" charset="0"/>
              </a:rPr>
            </a:br>
            <a:r>
              <a:rPr lang="nn-NO" sz="1800" b="1" dirty="0">
                <a:solidFill>
                  <a:srgbClr val="002060"/>
                </a:solidFill>
                <a:latin typeface="Calibri" panose="020F0502020204030204" pitchFamily="34" charset="0"/>
                <a:cs typeface="Calibri" panose="020F0502020204030204" pitchFamily="34" charset="0"/>
              </a:rPr>
              <a:t>I Solhaugen barnehage skal borna skape eigne estetiske uttrykk</a:t>
            </a:r>
            <a:br>
              <a:rPr lang="nb-NO" sz="1800" b="1" dirty="0">
                <a:solidFill>
                  <a:schemeClr val="dk1"/>
                </a:solidFill>
              </a:rPr>
            </a:br>
            <a:endParaRPr lang="nb-NO" sz="1800" b="1" dirty="0"/>
          </a:p>
        </p:txBody>
      </p:sp>
      <p:sp>
        <p:nvSpPr>
          <p:cNvPr id="3" name="Plassholder for tekst 2">
            <a:extLst>
              <a:ext uri="{FF2B5EF4-FFF2-40B4-BE49-F238E27FC236}">
                <a16:creationId xmlns:a16="http://schemas.microsoft.com/office/drawing/2014/main" id="{98D08CD1-4AE5-44CA-B844-D4C40C59F8F9}"/>
              </a:ext>
            </a:extLst>
          </p:cNvPr>
          <p:cNvSpPr>
            <a:spLocks noGrp="1"/>
          </p:cNvSpPr>
          <p:nvPr>
            <p:ph type="body" idx="1"/>
          </p:nvPr>
        </p:nvSpPr>
        <p:spPr>
          <a:xfrm>
            <a:off x="457200" y="1673351"/>
            <a:ext cx="4038600" cy="2392621"/>
          </a:xfrm>
        </p:spPr>
        <p:txBody>
          <a:bodyPr/>
          <a:lstStyle/>
          <a:p>
            <a:pPr marL="77470" indent="0">
              <a:buNone/>
            </a:pPr>
            <a:r>
              <a:rPr lang="nn-NO" sz="1400" dirty="0">
                <a:solidFill>
                  <a:srgbClr val="FFC000"/>
                </a:solidFill>
                <a:latin typeface="Calibri" panose="020F0502020204030204" pitchFamily="34" charset="0"/>
                <a:cs typeface="Calibri" panose="020F0502020204030204" pitchFamily="34" charset="0"/>
              </a:rPr>
              <a:t>Borna i Solhaugen skal oppleve:</a:t>
            </a:r>
          </a:p>
          <a:p>
            <a:pPr marL="77470" indent="0">
              <a:buNone/>
            </a:pPr>
            <a:endParaRPr lang="nn-NO" sz="1400" dirty="0">
              <a:solidFill>
                <a:srgbClr val="0070C0"/>
              </a:solidFill>
            </a:endParaRPr>
          </a:p>
          <a:p>
            <a:pPr>
              <a:buFont typeface="Arial" panose="020B0604020202020204" pitchFamily="34" charset="0"/>
              <a:buChar char="•"/>
            </a:pPr>
            <a:r>
              <a:rPr lang="nn-NO" sz="1100" dirty="0">
                <a:solidFill>
                  <a:schemeClr val="tx1"/>
                </a:solidFill>
                <a:latin typeface="Calibri" panose="020F0502020204030204" pitchFamily="34" charset="0"/>
                <a:cs typeface="Calibri" panose="020F0502020204030204" pitchFamily="34" charset="0"/>
              </a:rPr>
              <a:t>Varierte kunstneriske utrykk som treff borna der dei er, og legge til rette for undring, begeistring og skaparglede til barnets eiget utrykk.</a:t>
            </a:r>
          </a:p>
          <a:p>
            <a:pPr>
              <a:buFont typeface="Arial" panose="020B0604020202020204" pitchFamily="34" charset="0"/>
              <a:buChar char="•"/>
            </a:pPr>
            <a:r>
              <a:rPr lang="nn-NO" sz="1100" dirty="0">
                <a:solidFill>
                  <a:schemeClr val="tx1"/>
                </a:solidFill>
                <a:latin typeface="Calibri" panose="020F0502020204030204" pitchFamily="34" charset="0"/>
                <a:cs typeface="Calibri" panose="020F0502020204030204" pitchFamily="34" charset="0"/>
              </a:rPr>
              <a:t>Bruke fantasi og  kreativ tenking for å gi </a:t>
            </a:r>
            <a:r>
              <a:rPr lang="nn-NO" sz="1100" dirty="0" err="1">
                <a:solidFill>
                  <a:schemeClr val="tx1"/>
                </a:solidFill>
                <a:latin typeface="Calibri" panose="020F0502020204030204" pitchFamily="34" charset="0"/>
                <a:cs typeface="Calibri" panose="020F0502020204030204" pitchFamily="34" charset="0"/>
              </a:rPr>
              <a:t>medvirkning</a:t>
            </a:r>
            <a:r>
              <a:rPr lang="nn-NO" sz="1100" dirty="0">
                <a:solidFill>
                  <a:schemeClr val="tx1"/>
                </a:solidFill>
                <a:latin typeface="Calibri" panose="020F0502020204030204" pitchFamily="34" charset="0"/>
                <a:cs typeface="Calibri" panose="020F0502020204030204" pitchFamily="34" charset="0"/>
              </a:rPr>
              <a:t> til egne skaparglede</a:t>
            </a:r>
          </a:p>
          <a:p>
            <a:pPr>
              <a:buFont typeface="Arial" panose="020B0604020202020204" pitchFamily="34" charset="0"/>
              <a:buChar char="•"/>
            </a:pPr>
            <a:r>
              <a:rPr lang="nn-NO" sz="1100" dirty="0">
                <a:solidFill>
                  <a:schemeClr val="tx1"/>
                </a:solidFill>
                <a:latin typeface="Calibri" panose="020F0502020204030204" pitchFamily="34" charset="0"/>
                <a:cs typeface="Calibri" panose="020F0502020204030204" pitchFamily="34" charset="0"/>
              </a:rPr>
              <a:t>Utvikle kreativiteten sin i leik gjennom å dykke ned i «late som om» universet</a:t>
            </a:r>
          </a:p>
          <a:p>
            <a:endParaRPr lang="nb-NO" dirty="0"/>
          </a:p>
        </p:txBody>
      </p:sp>
      <p:sp>
        <p:nvSpPr>
          <p:cNvPr id="4" name="Plassholder for tekst 3">
            <a:extLst>
              <a:ext uri="{FF2B5EF4-FFF2-40B4-BE49-F238E27FC236}">
                <a16:creationId xmlns:a16="http://schemas.microsoft.com/office/drawing/2014/main" id="{36EE4CDF-8D11-4E8E-A68B-F1C224C3413D}"/>
              </a:ext>
            </a:extLst>
          </p:cNvPr>
          <p:cNvSpPr>
            <a:spLocks noGrp="1"/>
          </p:cNvSpPr>
          <p:nvPr>
            <p:ph type="body" idx="2"/>
          </p:nvPr>
        </p:nvSpPr>
        <p:spPr>
          <a:xfrm>
            <a:off x="4648200" y="1673351"/>
            <a:ext cx="4038600" cy="2090779"/>
          </a:xfrm>
        </p:spPr>
        <p:txBody>
          <a:bodyPr/>
          <a:lstStyle/>
          <a:p>
            <a:pPr marL="77470" indent="0">
              <a:buNone/>
            </a:pPr>
            <a:r>
              <a:rPr lang="nn-NO" sz="1400" dirty="0">
                <a:solidFill>
                  <a:srgbClr val="FFC000"/>
                </a:solidFill>
                <a:latin typeface="Calibri" panose="020F0502020204030204" pitchFamily="34" charset="0"/>
                <a:cs typeface="Calibri" panose="020F0502020204030204" pitchFamily="34" charset="0"/>
              </a:rPr>
              <a:t>Personalet i Solhaugen skal:</a:t>
            </a:r>
          </a:p>
          <a:p>
            <a:pPr marL="58102" lvl="0" indent="0">
              <a:spcBef>
                <a:spcPts val="420"/>
              </a:spcBef>
              <a:buClr>
                <a:srgbClr val="53548A"/>
              </a:buClr>
              <a:buNone/>
            </a:pPr>
            <a:endParaRPr lang="nn-NO" sz="1200" dirty="0">
              <a:solidFill>
                <a:schemeClr val="tx1"/>
              </a:solidFill>
            </a:endParaRPr>
          </a:p>
          <a:p>
            <a:pPr marL="342900" lvl="0" indent="-284798">
              <a:spcBef>
                <a:spcPts val="420"/>
              </a:spcBef>
              <a:buClr>
                <a:srgbClr val="53548A"/>
              </a:buClr>
              <a:buFont typeface="Arial" panose="020B0604020202020204" pitchFamily="34" charset="0"/>
              <a:buChar char="•"/>
            </a:pPr>
            <a:r>
              <a:rPr lang="nn-NO" sz="1100" dirty="0">
                <a:solidFill>
                  <a:schemeClr val="tx1"/>
                </a:solidFill>
                <a:latin typeface="Calibri" panose="020F0502020204030204" pitchFamily="34" charset="0"/>
                <a:cs typeface="Calibri" panose="020F0502020204030204" pitchFamily="34" charset="0"/>
              </a:rPr>
              <a:t>Respektere, imøtekomme og stå i prosessen der barna utviklar sitt egent utrykk</a:t>
            </a:r>
          </a:p>
          <a:p>
            <a:pPr marL="342900" lvl="0" indent="-284798">
              <a:spcBef>
                <a:spcPts val="420"/>
              </a:spcBef>
              <a:buClr>
                <a:srgbClr val="53548A"/>
              </a:buClr>
              <a:buFont typeface="Arial" panose="020B0604020202020204" pitchFamily="34" charset="0"/>
              <a:buChar char="•"/>
            </a:pPr>
            <a:r>
              <a:rPr lang="nn-NO" sz="1100" dirty="0">
                <a:solidFill>
                  <a:schemeClr val="tx1"/>
                </a:solidFill>
                <a:latin typeface="Calibri" panose="020F0502020204030204" pitchFamily="34" charset="0"/>
                <a:cs typeface="Calibri" panose="020F0502020204030204" pitchFamily="34" charset="0"/>
              </a:rPr>
              <a:t>Motivere barna til å utrykke seg gjennom ulike </a:t>
            </a:r>
            <a:r>
              <a:rPr lang="nn-NO" sz="1100" dirty="0" err="1">
                <a:solidFill>
                  <a:schemeClr val="tx1"/>
                </a:solidFill>
                <a:latin typeface="Calibri" panose="020F0502020204030204" pitchFamily="34" charset="0"/>
                <a:cs typeface="Calibri" panose="020F0502020204030204" pitchFamily="34" charset="0"/>
              </a:rPr>
              <a:t>kunsteriske</a:t>
            </a:r>
            <a:r>
              <a:rPr lang="nn-NO" sz="1100" dirty="0">
                <a:solidFill>
                  <a:schemeClr val="tx1"/>
                </a:solidFill>
                <a:latin typeface="Calibri" panose="020F0502020204030204" pitchFamily="34" charset="0"/>
                <a:cs typeface="Calibri" panose="020F0502020204030204" pitchFamily="34" charset="0"/>
              </a:rPr>
              <a:t> former</a:t>
            </a:r>
          </a:p>
          <a:p>
            <a:pPr marL="342900" lvl="0" indent="-284798">
              <a:spcBef>
                <a:spcPts val="420"/>
              </a:spcBef>
              <a:buClr>
                <a:srgbClr val="53548A"/>
              </a:buClr>
              <a:buFont typeface="Arial" panose="020B0604020202020204" pitchFamily="34" charset="0"/>
              <a:buChar char="•"/>
            </a:pPr>
            <a:r>
              <a:rPr lang="nn-NO" sz="1100" dirty="0">
                <a:solidFill>
                  <a:schemeClr val="tx1"/>
                </a:solidFill>
                <a:latin typeface="Calibri" panose="020F0502020204030204" pitchFamily="34" charset="0"/>
                <a:cs typeface="Calibri" panose="020F0502020204030204" pitchFamily="34" charset="0"/>
              </a:rPr>
              <a:t>Gi barna moglegheit til å bli kjende med eit mangfald av tradisjonar og kunst- og kulturtrykk får fortid og samtid</a:t>
            </a:r>
          </a:p>
          <a:p>
            <a:endParaRPr lang="nb-NO" dirty="0"/>
          </a:p>
        </p:txBody>
      </p:sp>
      <p:sp>
        <p:nvSpPr>
          <p:cNvPr id="6" name="Rektangel: avrundede hjørner diagonalt 5">
            <a:extLst>
              <a:ext uri="{FF2B5EF4-FFF2-40B4-BE49-F238E27FC236}">
                <a16:creationId xmlns:a16="http://schemas.microsoft.com/office/drawing/2014/main" id="{C5BDA216-46ED-42C2-B9B2-3E6E859A7EB3}"/>
              </a:ext>
            </a:extLst>
          </p:cNvPr>
          <p:cNvSpPr/>
          <p:nvPr/>
        </p:nvSpPr>
        <p:spPr>
          <a:xfrm>
            <a:off x="1017270" y="4542966"/>
            <a:ext cx="7261860" cy="1478280"/>
          </a:xfrm>
          <a:prstGeom prst="round2DiagRect">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n-NO" sz="1100" b="1" dirty="0">
                <a:latin typeface="Calibri" panose="020F0502020204030204" pitchFamily="34" charset="0"/>
                <a:cs typeface="Calibri" panose="020F0502020204030204" pitchFamily="34" charset="0"/>
              </a:rPr>
              <a:t>Relasjonskompetansen skal synes gjennom</a:t>
            </a:r>
          </a:p>
          <a:p>
            <a:pPr algn="ctr"/>
            <a:r>
              <a:rPr lang="nn-NO" sz="1100" dirty="0">
                <a:latin typeface="Calibri" panose="020F0502020204030204" pitchFamily="34" charset="0"/>
                <a:cs typeface="Calibri" panose="020F0502020204030204" pitchFamily="34" charset="0"/>
              </a:rPr>
              <a:t>Lydhør for kva borna er oppteken av, tenkjer, følar og meiner </a:t>
            </a:r>
          </a:p>
          <a:p>
            <a:pPr algn="ctr"/>
            <a:r>
              <a:rPr lang="nn-NO" sz="1100" dirty="0">
                <a:solidFill>
                  <a:schemeClr val="tx1"/>
                </a:solidFill>
                <a:latin typeface="Calibri" panose="020F0502020204030204" pitchFamily="34" charset="0"/>
                <a:cs typeface="Calibri" panose="020F0502020204030204" pitchFamily="34" charset="0"/>
              </a:rPr>
              <a:t>Er med på late som om leiken og bornas fantsi </a:t>
            </a:r>
          </a:p>
        </p:txBody>
      </p:sp>
      <p:sp>
        <p:nvSpPr>
          <p:cNvPr id="5" name="Plassholder for lysbildenummer 4">
            <a:extLst>
              <a:ext uri="{FF2B5EF4-FFF2-40B4-BE49-F238E27FC236}">
                <a16:creationId xmlns:a16="http://schemas.microsoft.com/office/drawing/2014/main" id="{57D385A5-F58C-4327-926A-81304469547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24</a:t>
            </a:fld>
            <a:endParaRPr lang="no-NO"/>
          </a:p>
        </p:txBody>
      </p:sp>
    </p:spTree>
    <p:extLst>
      <p:ext uri="{BB962C8B-B14F-4D97-AF65-F5344CB8AC3E}">
        <p14:creationId xmlns:p14="http://schemas.microsoft.com/office/powerpoint/2010/main" val="2081306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E43274-4616-42A0-A3D0-740158A89F3A}"/>
              </a:ext>
            </a:extLst>
          </p:cNvPr>
          <p:cNvSpPr>
            <a:spLocks noGrp="1"/>
          </p:cNvSpPr>
          <p:nvPr>
            <p:ph type="title"/>
          </p:nvPr>
        </p:nvSpPr>
        <p:spPr>
          <a:xfrm>
            <a:off x="152400" y="792480"/>
            <a:ext cx="2561492" cy="1264920"/>
          </a:xfrm>
        </p:spPr>
        <p:txBody>
          <a:bodyPr/>
          <a:lstStyle/>
          <a:p>
            <a:r>
              <a:rPr lang="nb-NO" sz="1800" b="1" dirty="0">
                <a:solidFill>
                  <a:srgbClr val="002060"/>
                </a:solidFill>
                <a:latin typeface="Calibri" panose="020F0502020204030204" pitchFamily="34" charset="0"/>
                <a:cs typeface="Calibri" panose="020F0502020204030204" pitchFamily="34" charset="0"/>
              </a:rPr>
              <a:t>Natur, miljø og teknologi </a:t>
            </a:r>
          </a:p>
        </p:txBody>
      </p:sp>
      <p:sp>
        <p:nvSpPr>
          <p:cNvPr id="4" name="Plassholder for tekst 3">
            <a:extLst>
              <a:ext uri="{FF2B5EF4-FFF2-40B4-BE49-F238E27FC236}">
                <a16:creationId xmlns:a16="http://schemas.microsoft.com/office/drawing/2014/main" id="{2B01BE82-A1B0-48E8-A3B2-07E5C0BF1676}"/>
              </a:ext>
            </a:extLst>
          </p:cNvPr>
          <p:cNvSpPr>
            <a:spLocks noGrp="1"/>
          </p:cNvSpPr>
          <p:nvPr>
            <p:ph type="body" idx="1"/>
          </p:nvPr>
        </p:nvSpPr>
        <p:spPr/>
        <p:txBody>
          <a:bodyPr/>
          <a:lstStyle/>
          <a:p>
            <a:r>
              <a:rPr lang="nb-NO" sz="1100" b="0" i="1" dirty="0">
                <a:solidFill>
                  <a:srgbClr val="111111"/>
                </a:solidFill>
                <a:effectLst/>
                <a:latin typeface="+mn-lt"/>
              </a:rPr>
              <a:t>Alt er så klokt innrettet i</a:t>
            </a:r>
          </a:p>
          <a:p>
            <a:r>
              <a:rPr lang="nb-NO" sz="1100" b="0" i="1" dirty="0">
                <a:solidFill>
                  <a:srgbClr val="111111"/>
                </a:solidFill>
                <a:effectLst/>
                <a:latin typeface="+mn-lt"/>
              </a:rPr>
              <a:t>naturen at det er en</a:t>
            </a:r>
          </a:p>
          <a:p>
            <a:r>
              <a:rPr lang="nb-NO" sz="1100" b="0" i="1" dirty="0">
                <a:solidFill>
                  <a:srgbClr val="111111"/>
                </a:solidFill>
                <a:effectLst/>
                <a:latin typeface="+mn-lt"/>
              </a:rPr>
              <a:t>fornøyelse å tenke på det.</a:t>
            </a:r>
          </a:p>
          <a:p>
            <a:r>
              <a:rPr lang="nb-NO" sz="1100" b="0" i="1" dirty="0">
                <a:solidFill>
                  <a:srgbClr val="111111"/>
                </a:solidFill>
                <a:effectLst/>
                <a:latin typeface="+mn-lt"/>
              </a:rPr>
              <a:t>Naturen gjør ingenting som </a:t>
            </a:r>
          </a:p>
          <a:p>
            <a:r>
              <a:rPr lang="nb-NO" sz="1100" b="0" i="1" dirty="0">
                <a:solidFill>
                  <a:srgbClr val="111111"/>
                </a:solidFill>
                <a:effectLst/>
                <a:latin typeface="+mn-lt"/>
              </a:rPr>
              <a:t>ikke har en hensikt.</a:t>
            </a:r>
            <a:r>
              <a:rPr lang="nb-NO" sz="1100" b="0" i="0" dirty="0">
                <a:solidFill>
                  <a:srgbClr val="666666"/>
                </a:solidFill>
                <a:effectLst/>
                <a:latin typeface="Roboto" panose="02000000000000000000" pitchFamily="2" charset="0"/>
              </a:rPr>
              <a:t>  </a:t>
            </a:r>
          </a:p>
          <a:p>
            <a:endParaRPr lang="nb-NO" dirty="0">
              <a:solidFill>
                <a:srgbClr val="666666"/>
              </a:solidFill>
              <a:latin typeface="Roboto" panose="02000000000000000000" pitchFamily="2" charset="0"/>
            </a:endParaRPr>
          </a:p>
          <a:p>
            <a:r>
              <a:rPr lang="nb-NO" sz="1100" b="0" i="1" dirty="0">
                <a:solidFill>
                  <a:srgbClr val="666666"/>
                </a:solidFill>
                <a:effectLst/>
                <a:latin typeface="+mn-lt"/>
              </a:rPr>
              <a:t>De som sier</a:t>
            </a:r>
          </a:p>
          <a:p>
            <a:r>
              <a:rPr lang="nb-NO" sz="1100" b="0" i="1" dirty="0">
                <a:solidFill>
                  <a:srgbClr val="666666"/>
                </a:solidFill>
                <a:effectLst/>
                <a:latin typeface="+mn-lt"/>
              </a:rPr>
              <a:t>at</a:t>
            </a:r>
            <a:r>
              <a:rPr lang="nb-NO" sz="1100" b="1" i="1" dirty="0">
                <a:solidFill>
                  <a:srgbClr val="767676"/>
                </a:solidFill>
                <a:effectLst/>
                <a:latin typeface="+mn-lt"/>
              </a:rPr>
              <a:t> teknologien</a:t>
            </a:r>
            <a:r>
              <a:rPr lang="nb-NO" sz="1100" b="0" i="1" dirty="0">
                <a:solidFill>
                  <a:srgbClr val="666666"/>
                </a:solidFill>
                <a:effectLst/>
                <a:latin typeface="+mn-lt"/>
              </a:rPr>
              <a:t> er</a:t>
            </a:r>
          </a:p>
          <a:p>
            <a:r>
              <a:rPr lang="nb-NO" sz="1100" b="0" i="1" dirty="0">
                <a:solidFill>
                  <a:srgbClr val="666666"/>
                </a:solidFill>
                <a:effectLst/>
                <a:latin typeface="+mn-lt"/>
              </a:rPr>
              <a:t>nøytral, har aldri</a:t>
            </a:r>
          </a:p>
          <a:p>
            <a:r>
              <a:rPr lang="nb-NO" sz="1100" b="0" i="1" dirty="0">
                <a:solidFill>
                  <a:srgbClr val="666666"/>
                </a:solidFill>
                <a:effectLst/>
                <a:latin typeface="+mn-lt"/>
              </a:rPr>
              <a:t>prøvd å se forskjell</a:t>
            </a:r>
          </a:p>
          <a:p>
            <a:r>
              <a:rPr lang="nb-NO" sz="1100" b="0" i="1" dirty="0">
                <a:solidFill>
                  <a:srgbClr val="666666"/>
                </a:solidFill>
                <a:effectLst/>
                <a:latin typeface="+mn-lt"/>
              </a:rPr>
              <a:t>på en blyant og en</a:t>
            </a:r>
          </a:p>
          <a:p>
            <a:r>
              <a:rPr lang="nb-NO" sz="1100" b="0" i="1" dirty="0">
                <a:solidFill>
                  <a:srgbClr val="666666"/>
                </a:solidFill>
                <a:effectLst/>
                <a:latin typeface="+mn-lt"/>
              </a:rPr>
              <a:t>øks. Jon Bing</a:t>
            </a:r>
            <a:endParaRPr lang="nb-NO" sz="1100" b="0" i="1" dirty="0">
              <a:solidFill>
                <a:srgbClr val="111111"/>
              </a:solidFill>
              <a:effectLst/>
              <a:latin typeface="+mn-lt"/>
            </a:endParaRPr>
          </a:p>
          <a:p>
            <a:endParaRPr lang="nb-NO" sz="1100" i="1" dirty="0">
              <a:solidFill>
                <a:srgbClr val="111111"/>
              </a:solidFill>
              <a:latin typeface="+mn-lt"/>
            </a:endParaRPr>
          </a:p>
          <a:p>
            <a:endParaRPr lang="nb-NO" sz="1100" i="1" dirty="0">
              <a:solidFill>
                <a:srgbClr val="111111"/>
              </a:solidFill>
              <a:latin typeface="+mn-lt"/>
            </a:endParaRPr>
          </a:p>
          <a:p>
            <a:endParaRPr lang="nb-NO" sz="1100" i="1" dirty="0">
              <a:latin typeface="+mn-lt"/>
            </a:endParaRPr>
          </a:p>
        </p:txBody>
      </p:sp>
      <p:sp>
        <p:nvSpPr>
          <p:cNvPr id="5" name="Plassholder for lysbildenummer 4">
            <a:extLst>
              <a:ext uri="{FF2B5EF4-FFF2-40B4-BE49-F238E27FC236}">
                <a16:creationId xmlns:a16="http://schemas.microsoft.com/office/drawing/2014/main" id="{B5B3F6A4-8D48-4B71-A4AD-14D90EAFEC6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25</a:t>
            </a:fld>
            <a:endParaRPr lang="no-NO"/>
          </a:p>
        </p:txBody>
      </p:sp>
      <p:pic>
        <p:nvPicPr>
          <p:cNvPr id="3" name="Bilde 2">
            <a:extLst>
              <a:ext uri="{FF2B5EF4-FFF2-40B4-BE49-F238E27FC236}">
                <a16:creationId xmlns:a16="http://schemas.microsoft.com/office/drawing/2014/main" id="{37FFAB22-06CD-4EB9-B0B4-2D934CDAC2B4}"/>
              </a:ext>
            </a:extLst>
          </p:cNvPr>
          <p:cNvPicPr>
            <a:picLocks noChangeAspect="1"/>
          </p:cNvPicPr>
          <p:nvPr/>
        </p:nvPicPr>
        <p:blipFill>
          <a:blip r:embed="rId2"/>
          <a:stretch>
            <a:fillRect/>
          </a:stretch>
        </p:blipFill>
        <p:spPr>
          <a:xfrm>
            <a:off x="2815817" y="615197"/>
            <a:ext cx="6175783" cy="5761219"/>
          </a:xfrm>
          <a:prstGeom prst="rect">
            <a:avLst/>
          </a:prstGeom>
        </p:spPr>
      </p:pic>
    </p:spTree>
    <p:extLst>
      <p:ext uri="{BB962C8B-B14F-4D97-AF65-F5344CB8AC3E}">
        <p14:creationId xmlns:p14="http://schemas.microsoft.com/office/powerpoint/2010/main" val="3450989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02A025-5F08-4AF7-A7C5-E47950C257B3}"/>
              </a:ext>
            </a:extLst>
          </p:cNvPr>
          <p:cNvSpPr>
            <a:spLocks noGrp="1"/>
          </p:cNvSpPr>
          <p:nvPr>
            <p:ph type="title"/>
          </p:nvPr>
        </p:nvSpPr>
        <p:spPr/>
        <p:txBody>
          <a:bodyPr/>
          <a:lstStyle/>
          <a:p>
            <a:pPr algn="ctr"/>
            <a:r>
              <a:rPr lang="nn-NO" sz="1800" b="1" dirty="0">
                <a:solidFill>
                  <a:srgbClr val="002060"/>
                </a:solidFill>
                <a:latin typeface="Calibri" panose="020F0502020204030204" pitchFamily="34" charset="0"/>
                <a:cs typeface="Calibri" panose="020F0502020204030204" pitchFamily="34" charset="0"/>
              </a:rPr>
              <a:t>Natur, miljø og teknologi</a:t>
            </a:r>
            <a:br>
              <a:rPr lang="nn-NO" sz="1800" b="1" dirty="0">
                <a:solidFill>
                  <a:srgbClr val="002060"/>
                </a:solidFill>
                <a:latin typeface="Calibri" panose="020F0502020204030204" pitchFamily="34" charset="0"/>
                <a:cs typeface="Calibri" panose="020F0502020204030204" pitchFamily="34" charset="0"/>
              </a:rPr>
            </a:br>
            <a:r>
              <a:rPr lang="nn-NO" sz="1800" b="1" dirty="0">
                <a:solidFill>
                  <a:srgbClr val="002060"/>
                </a:solidFill>
                <a:latin typeface="Calibri" panose="020F0502020204030204" pitchFamily="34" charset="0"/>
                <a:cs typeface="Calibri" panose="020F0502020204030204" pitchFamily="34" charset="0"/>
              </a:rPr>
              <a:t>I Solhaugen barnehage skal borna få oppleve naturen for leik og læring</a:t>
            </a:r>
            <a:br>
              <a:rPr lang="nb-NO" sz="1600" dirty="0">
                <a:solidFill>
                  <a:schemeClr val="dk1"/>
                </a:solidFill>
              </a:rPr>
            </a:br>
            <a:endParaRPr lang="nb-NO" sz="1600" dirty="0"/>
          </a:p>
        </p:txBody>
      </p:sp>
      <p:sp>
        <p:nvSpPr>
          <p:cNvPr id="3" name="Plassholder for tekst 2">
            <a:extLst>
              <a:ext uri="{FF2B5EF4-FFF2-40B4-BE49-F238E27FC236}">
                <a16:creationId xmlns:a16="http://schemas.microsoft.com/office/drawing/2014/main" id="{98D08CD1-4AE5-44CA-B844-D4C40C59F8F9}"/>
              </a:ext>
            </a:extLst>
          </p:cNvPr>
          <p:cNvSpPr>
            <a:spLocks noGrp="1"/>
          </p:cNvSpPr>
          <p:nvPr>
            <p:ph type="body" idx="1"/>
          </p:nvPr>
        </p:nvSpPr>
        <p:spPr/>
        <p:txBody>
          <a:bodyPr/>
          <a:lstStyle/>
          <a:p>
            <a:pPr marL="77470" indent="0">
              <a:buNone/>
            </a:pPr>
            <a:r>
              <a:rPr lang="nn-NO" sz="1400" dirty="0">
                <a:solidFill>
                  <a:schemeClr val="accent4">
                    <a:lumMod val="60000"/>
                    <a:lumOff val="40000"/>
                  </a:schemeClr>
                </a:solidFill>
                <a:latin typeface="Calibri" panose="020F0502020204030204" pitchFamily="34" charset="0"/>
                <a:cs typeface="Calibri" panose="020F0502020204030204" pitchFamily="34" charset="0"/>
              </a:rPr>
              <a:t>Borna i Solhaugen skal oppleve</a:t>
            </a:r>
            <a:r>
              <a:rPr lang="nb-NO" sz="1400" dirty="0">
                <a:solidFill>
                  <a:schemeClr val="accent4">
                    <a:lumMod val="60000"/>
                    <a:lumOff val="40000"/>
                  </a:schemeClr>
                </a:solidFill>
              </a:rPr>
              <a:t>:</a:t>
            </a:r>
          </a:p>
          <a:p>
            <a:r>
              <a:rPr lang="nb-NO" sz="1200" dirty="0">
                <a:latin typeface="Calibri" panose="020F0502020204030204" pitchFamily="34" charset="0"/>
                <a:cs typeface="Calibri" panose="020F0502020204030204" pitchFamily="34" charset="0"/>
              </a:rPr>
              <a:t>Å leike i naturen heile året.</a:t>
            </a:r>
          </a:p>
          <a:p>
            <a:r>
              <a:rPr lang="nb-NO" sz="1200" dirty="0">
                <a:latin typeface="Calibri" panose="020F0502020204030204" pitchFamily="34" charset="0"/>
                <a:cs typeface="Calibri" panose="020F0502020204030204" pitchFamily="34" charset="0"/>
              </a:rPr>
              <a:t>At det </a:t>
            </a:r>
            <a:r>
              <a:rPr lang="nb-NO" sz="1200" dirty="0" err="1">
                <a:latin typeface="Calibri" panose="020F0502020204030204" pitchFamily="34" charset="0"/>
                <a:cs typeface="Calibri" panose="020F0502020204030204" pitchFamily="34" charset="0"/>
              </a:rPr>
              <a:t>ikkje</a:t>
            </a:r>
            <a:r>
              <a:rPr lang="nb-NO" sz="1200" dirty="0">
                <a:latin typeface="Calibri" panose="020F0502020204030204" pitchFamily="34" charset="0"/>
                <a:cs typeface="Calibri" panose="020F0502020204030204" pitchFamily="34" charset="0"/>
              </a:rPr>
              <a:t> fins grenser for fantasi og leik</a:t>
            </a:r>
          </a:p>
        </p:txBody>
      </p:sp>
      <p:sp>
        <p:nvSpPr>
          <p:cNvPr id="4" name="Plassholder for tekst 3">
            <a:extLst>
              <a:ext uri="{FF2B5EF4-FFF2-40B4-BE49-F238E27FC236}">
                <a16:creationId xmlns:a16="http://schemas.microsoft.com/office/drawing/2014/main" id="{36EE4CDF-8D11-4E8E-A68B-F1C224C3413D}"/>
              </a:ext>
            </a:extLst>
          </p:cNvPr>
          <p:cNvSpPr>
            <a:spLocks noGrp="1"/>
          </p:cNvSpPr>
          <p:nvPr>
            <p:ph type="body" idx="2"/>
          </p:nvPr>
        </p:nvSpPr>
        <p:spPr/>
        <p:txBody>
          <a:bodyPr/>
          <a:lstStyle/>
          <a:p>
            <a:pPr marL="77470" indent="0">
              <a:buNone/>
            </a:pPr>
            <a:r>
              <a:rPr lang="nn-NO" sz="1400" dirty="0">
                <a:solidFill>
                  <a:schemeClr val="accent4">
                    <a:lumMod val="60000"/>
                    <a:lumOff val="40000"/>
                  </a:schemeClr>
                </a:solidFill>
                <a:latin typeface="Calibri" panose="020F0502020204030204" pitchFamily="34" charset="0"/>
                <a:cs typeface="Calibri" panose="020F0502020204030204" pitchFamily="34" charset="0"/>
              </a:rPr>
              <a:t>Personalet i Solhaugen skal:</a:t>
            </a:r>
          </a:p>
          <a:p>
            <a:r>
              <a:rPr lang="nb-NO" sz="1100" dirty="0">
                <a:latin typeface="Calibri" panose="020F0502020204030204" pitchFamily="34" charset="0"/>
                <a:cs typeface="Calibri" panose="020F0502020204030204" pitchFamily="34" charset="0"/>
              </a:rPr>
              <a:t>Leike saman med borna og skape leikeglede</a:t>
            </a:r>
          </a:p>
          <a:p>
            <a:r>
              <a:rPr lang="nb-NO" sz="1100" dirty="0">
                <a:latin typeface="Calibri" panose="020F0502020204030204" pitchFamily="34" charset="0"/>
                <a:cs typeface="Calibri" panose="020F0502020204030204" pitchFamily="34" charset="0"/>
              </a:rPr>
              <a:t>Vere spontan og </a:t>
            </a:r>
            <a:r>
              <a:rPr lang="nb-NO" sz="1100" dirty="0" err="1">
                <a:latin typeface="Calibri" panose="020F0502020204030204" pitchFamily="34" charset="0"/>
                <a:cs typeface="Calibri" panose="020F0502020204030204" pitchFamily="34" charset="0"/>
              </a:rPr>
              <a:t>leikande</a:t>
            </a:r>
            <a:endParaRPr lang="nb-NO" sz="1100" dirty="0">
              <a:latin typeface="Calibri" panose="020F0502020204030204" pitchFamily="34" charset="0"/>
              <a:cs typeface="Calibri" panose="020F0502020204030204" pitchFamily="34" charset="0"/>
            </a:endParaRPr>
          </a:p>
          <a:p>
            <a:pPr marL="77470" indent="0">
              <a:buNone/>
            </a:pPr>
            <a:endParaRPr lang="nb-NO" sz="1400" dirty="0"/>
          </a:p>
        </p:txBody>
      </p:sp>
      <p:sp>
        <p:nvSpPr>
          <p:cNvPr id="6" name="Rektangel: avrundede hjørner diagonalt 5">
            <a:extLst>
              <a:ext uri="{FF2B5EF4-FFF2-40B4-BE49-F238E27FC236}">
                <a16:creationId xmlns:a16="http://schemas.microsoft.com/office/drawing/2014/main" id="{C5BDA216-46ED-42C2-B9B2-3E6E859A7EB3}"/>
              </a:ext>
            </a:extLst>
          </p:cNvPr>
          <p:cNvSpPr/>
          <p:nvPr/>
        </p:nvSpPr>
        <p:spPr>
          <a:xfrm>
            <a:off x="864870" y="3484712"/>
            <a:ext cx="7261860" cy="1478280"/>
          </a:xfrm>
          <a:prstGeom prst="round2DiagRect">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n-NO" sz="1100" b="1" dirty="0">
                <a:latin typeface="Calibri" panose="020F0502020204030204" pitchFamily="34" charset="0"/>
                <a:cs typeface="Calibri" panose="020F0502020204030204" pitchFamily="34" charset="0"/>
              </a:rPr>
              <a:t>Relasjonskompetansen skal synes gjennom</a:t>
            </a:r>
          </a:p>
          <a:p>
            <a:pPr algn="ctr"/>
            <a:r>
              <a:rPr lang="nn-NO" sz="1100" dirty="0" err="1">
                <a:latin typeface="Calibri" panose="020F0502020204030204" pitchFamily="34" charset="0"/>
                <a:cs typeface="Calibri" panose="020F0502020204030204" pitchFamily="34" charset="0"/>
              </a:rPr>
              <a:t>Lydhør</a:t>
            </a:r>
            <a:r>
              <a:rPr lang="nn-NO" sz="1100" dirty="0">
                <a:latin typeface="Calibri" panose="020F0502020204030204" pitchFamily="34" charset="0"/>
                <a:cs typeface="Calibri" panose="020F0502020204030204" pitchFamily="34" charset="0"/>
              </a:rPr>
              <a:t> for kva barna er oppteken av, tenkjer, følar og meiner  </a:t>
            </a:r>
          </a:p>
        </p:txBody>
      </p:sp>
      <p:sp>
        <p:nvSpPr>
          <p:cNvPr id="5" name="Plassholder for lysbildenummer 4">
            <a:extLst>
              <a:ext uri="{FF2B5EF4-FFF2-40B4-BE49-F238E27FC236}">
                <a16:creationId xmlns:a16="http://schemas.microsoft.com/office/drawing/2014/main" id="{1BB52975-BD7B-4D36-B99F-21882B2DD97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26</a:t>
            </a:fld>
            <a:endParaRPr lang="no-NO"/>
          </a:p>
        </p:txBody>
      </p:sp>
    </p:spTree>
    <p:extLst>
      <p:ext uri="{BB962C8B-B14F-4D97-AF65-F5344CB8AC3E}">
        <p14:creationId xmlns:p14="http://schemas.microsoft.com/office/powerpoint/2010/main" val="797482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5F26DF-F1BF-422A-9A67-92E12C68709C}"/>
              </a:ext>
            </a:extLst>
          </p:cNvPr>
          <p:cNvSpPr>
            <a:spLocks noGrp="1"/>
          </p:cNvSpPr>
          <p:nvPr>
            <p:ph type="title"/>
          </p:nvPr>
        </p:nvSpPr>
        <p:spPr>
          <a:xfrm>
            <a:off x="64477" y="792480"/>
            <a:ext cx="2702169" cy="1264920"/>
          </a:xfrm>
        </p:spPr>
        <p:txBody>
          <a:bodyPr/>
          <a:lstStyle/>
          <a:p>
            <a:r>
              <a:rPr lang="nn-NO" sz="1800" b="1" dirty="0">
                <a:solidFill>
                  <a:srgbClr val="002060"/>
                </a:solidFill>
                <a:latin typeface="Calibri" panose="020F0502020204030204" pitchFamily="34" charset="0"/>
                <a:cs typeface="Calibri" panose="020F0502020204030204" pitchFamily="34" charset="0"/>
              </a:rPr>
              <a:t>Mengd, rom og form</a:t>
            </a:r>
          </a:p>
        </p:txBody>
      </p:sp>
      <p:sp>
        <p:nvSpPr>
          <p:cNvPr id="3" name="Plassholder for lysbildenummer 2">
            <a:extLst>
              <a:ext uri="{FF2B5EF4-FFF2-40B4-BE49-F238E27FC236}">
                <a16:creationId xmlns:a16="http://schemas.microsoft.com/office/drawing/2014/main" id="{F2008A8A-AE9C-420B-BF0A-E4D51A93A50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27</a:t>
            </a:fld>
            <a:endParaRPr lang="no-NO"/>
          </a:p>
        </p:txBody>
      </p:sp>
      <p:pic>
        <p:nvPicPr>
          <p:cNvPr id="4" name="Plassholder for bilde 3">
            <a:extLst>
              <a:ext uri="{FF2B5EF4-FFF2-40B4-BE49-F238E27FC236}">
                <a16:creationId xmlns:a16="http://schemas.microsoft.com/office/drawing/2014/main" id="{0E6E85BF-3F9B-41D9-94F4-FEA05B2A7A1D}"/>
              </a:ext>
            </a:extLst>
          </p:cNvPr>
          <p:cNvPicPr>
            <a:picLocks noGrp="1" noChangeAspect="1"/>
          </p:cNvPicPr>
          <p:nvPr>
            <p:ph type="pic" idx="2"/>
          </p:nvPr>
        </p:nvPicPr>
        <p:blipFill>
          <a:blip r:embed="rId2"/>
          <a:srcRect t="13867" b="13867"/>
          <a:stretch>
            <a:fillRect/>
          </a:stretch>
        </p:blipFill>
        <p:spPr>
          <a:xfrm>
            <a:off x="3069114" y="792480"/>
            <a:ext cx="1778094" cy="2521258"/>
          </a:xfrm>
          <a:prstGeom prst="rect">
            <a:avLst/>
          </a:prstGeom>
        </p:spPr>
      </p:pic>
      <p:pic>
        <p:nvPicPr>
          <p:cNvPr id="5" name="Bilde 4">
            <a:extLst>
              <a:ext uri="{FF2B5EF4-FFF2-40B4-BE49-F238E27FC236}">
                <a16:creationId xmlns:a16="http://schemas.microsoft.com/office/drawing/2014/main" id="{D6011EC0-3E1A-4557-8BE0-EE5EFBEE14EC}"/>
              </a:ext>
            </a:extLst>
          </p:cNvPr>
          <p:cNvPicPr>
            <a:picLocks noChangeAspect="1"/>
          </p:cNvPicPr>
          <p:nvPr/>
        </p:nvPicPr>
        <p:blipFill>
          <a:blip r:embed="rId3"/>
          <a:stretch>
            <a:fillRect/>
          </a:stretch>
        </p:blipFill>
        <p:spPr>
          <a:xfrm>
            <a:off x="3020971" y="3639102"/>
            <a:ext cx="4572396" cy="2426418"/>
          </a:xfrm>
          <a:prstGeom prst="rect">
            <a:avLst/>
          </a:prstGeom>
        </p:spPr>
      </p:pic>
      <p:pic>
        <p:nvPicPr>
          <p:cNvPr id="9" name="Bilde 8">
            <a:extLst>
              <a:ext uri="{FF2B5EF4-FFF2-40B4-BE49-F238E27FC236}">
                <a16:creationId xmlns:a16="http://schemas.microsoft.com/office/drawing/2014/main" id="{E4B8B16F-2602-4A75-8593-CDD8AA4B49EE}"/>
              </a:ext>
            </a:extLst>
          </p:cNvPr>
          <p:cNvPicPr>
            <a:picLocks noChangeAspect="1"/>
          </p:cNvPicPr>
          <p:nvPr/>
        </p:nvPicPr>
        <p:blipFill>
          <a:blip r:embed="rId4"/>
          <a:stretch>
            <a:fillRect/>
          </a:stretch>
        </p:blipFill>
        <p:spPr>
          <a:xfrm>
            <a:off x="5242354" y="697641"/>
            <a:ext cx="2377646" cy="2521257"/>
          </a:xfrm>
          <a:prstGeom prst="rect">
            <a:avLst/>
          </a:prstGeom>
        </p:spPr>
      </p:pic>
    </p:spTree>
    <p:extLst>
      <p:ext uri="{BB962C8B-B14F-4D97-AF65-F5344CB8AC3E}">
        <p14:creationId xmlns:p14="http://schemas.microsoft.com/office/powerpoint/2010/main" val="2985532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F04FF8-B469-4DFF-A9CB-855F9CC36445}"/>
              </a:ext>
            </a:extLst>
          </p:cNvPr>
          <p:cNvSpPr>
            <a:spLocks noGrp="1"/>
          </p:cNvSpPr>
          <p:nvPr>
            <p:ph type="title"/>
          </p:nvPr>
        </p:nvSpPr>
        <p:spPr/>
        <p:txBody>
          <a:bodyPr/>
          <a:lstStyle/>
          <a:p>
            <a:pPr algn="ctr"/>
            <a:r>
              <a:rPr lang="nn-NO" sz="1800" b="1" dirty="0">
                <a:solidFill>
                  <a:srgbClr val="002060"/>
                </a:solidFill>
                <a:latin typeface="Calibri" panose="020F0502020204030204" pitchFamily="34" charset="0"/>
                <a:cs typeface="Calibri" panose="020F0502020204030204" pitchFamily="34" charset="0"/>
              </a:rPr>
              <a:t>Mengd, rom og form</a:t>
            </a:r>
            <a:br>
              <a:rPr lang="nn-NO" sz="1800" b="1" dirty="0">
                <a:solidFill>
                  <a:srgbClr val="002060"/>
                </a:solidFill>
                <a:latin typeface="Calibri" panose="020F0502020204030204" pitchFamily="34" charset="0"/>
                <a:cs typeface="Calibri" panose="020F0502020204030204" pitchFamily="34" charset="0"/>
              </a:rPr>
            </a:br>
            <a:r>
              <a:rPr lang="nn-NO" sz="1800" b="1" dirty="0">
                <a:solidFill>
                  <a:srgbClr val="002060"/>
                </a:solidFill>
                <a:latin typeface="Calibri" panose="020F0502020204030204" pitchFamily="34" charset="0"/>
                <a:cs typeface="Calibri" panose="020F0502020204030204" pitchFamily="34" charset="0"/>
              </a:rPr>
              <a:t>I Solhaugen barnehage skal borna søkje løysningar</a:t>
            </a:r>
          </a:p>
        </p:txBody>
      </p:sp>
      <p:sp>
        <p:nvSpPr>
          <p:cNvPr id="3" name="Plassholder for tekst 2">
            <a:extLst>
              <a:ext uri="{FF2B5EF4-FFF2-40B4-BE49-F238E27FC236}">
                <a16:creationId xmlns:a16="http://schemas.microsoft.com/office/drawing/2014/main" id="{50E6F8A9-78D9-4656-A417-0CC1E67D2433}"/>
              </a:ext>
            </a:extLst>
          </p:cNvPr>
          <p:cNvSpPr>
            <a:spLocks noGrp="1"/>
          </p:cNvSpPr>
          <p:nvPr>
            <p:ph type="body" idx="1"/>
          </p:nvPr>
        </p:nvSpPr>
        <p:spPr>
          <a:xfrm>
            <a:off x="457200" y="1673352"/>
            <a:ext cx="4038600" cy="2488101"/>
          </a:xfrm>
        </p:spPr>
        <p:txBody>
          <a:bodyPr/>
          <a:lstStyle/>
          <a:p>
            <a:pPr marL="77470" indent="0">
              <a:buNone/>
            </a:pPr>
            <a:r>
              <a:rPr lang="nn-NO" sz="1400" dirty="0">
                <a:solidFill>
                  <a:srgbClr val="FFC000"/>
                </a:solidFill>
                <a:latin typeface="Calibri" panose="020F0502020204030204" pitchFamily="34" charset="0"/>
                <a:cs typeface="Calibri" panose="020F0502020204030204" pitchFamily="34" charset="0"/>
              </a:rPr>
              <a:t>Borna i Solhaugen skal oppleve:</a:t>
            </a:r>
            <a:endParaRPr lang="nn-NO" sz="1400" dirty="0">
              <a:latin typeface="Calibri" panose="020F0502020204030204" pitchFamily="34" charset="0"/>
              <a:cs typeface="Calibri" panose="020F0502020204030204" pitchFamily="34" charset="0"/>
            </a:endParaRPr>
          </a:p>
          <a:p>
            <a:r>
              <a:rPr lang="nn-NO" sz="1100" dirty="0">
                <a:latin typeface="Calibri" panose="020F0502020204030204" pitchFamily="34" charset="0"/>
                <a:cs typeface="Calibri" panose="020F0502020204030204" pitchFamily="34" charset="0"/>
              </a:rPr>
              <a:t>Meistring ut i frå eigene forutsetningar</a:t>
            </a:r>
          </a:p>
          <a:p>
            <a:r>
              <a:rPr lang="nn-NO" sz="1100" dirty="0">
                <a:latin typeface="Calibri" panose="020F0502020204030204" pitchFamily="34" charset="0"/>
                <a:cs typeface="Calibri" panose="020F0502020204030204" pitchFamily="34" charset="0"/>
              </a:rPr>
              <a:t>At dei får moglegheita til å </a:t>
            </a:r>
            <a:r>
              <a:rPr lang="nn-NO" sz="1100" dirty="0">
                <a:solidFill>
                  <a:schemeClr val="tx1"/>
                </a:solidFill>
                <a:latin typeface="Calibri" panose="020F0502020204030204" pitchFamily="34" charset="0"/>
                <a:cs typeface="Calibri" panose="020F0502020204030204" pitchFamily="34" charset="0"/>
              </a:rPr>
              <a:t>utforske og oppdage matematikk i dagleglivet</a:t>
            </a:r>
          </a:p>
          <a:p>
            <a:r>
              <a:rPr lang="nn-NO" sz="1100" dirty="0">
                <a:solidFill>
                  <a:schemeClr val="tx1"/>
                </a:solidFill>
                <a:latin typeface="Calibri" panose="020F0502020204030204" pitchFamily="34" charset="0"/>
                <a:cs typeface="Calibri" panose="020F0502020204030204" pitchFamily="34" charset="0"/>
              </a:rPr>
              <a:t>Oppdage og undre seg over matematiske samanhengar og inspirerast til å sjå egne løysningar</a:t>
            </a:r>
          </a:p>
          <a:p>
            <a:r>
              <a:rPr lang="nn-NO" sz="1100" dirty="0">
                <a:solidFill>
                  <a:schemeClr val="tx1"/>
                </a:solidFill>
                <a:latin typeface="Calibri" panose="020F0502020204030204" pitchFamily="34" charset="0"/>
                <a:cs typeface="Calibri" panose="020F0502020204030204" pitchFamily="34" charset="0"/>
              </a:rPr>
              <a:t>Skal få arbeide med samanlikning, sortering, plassering, orientering, visualisering, former, mønster, tall, teljing og måling</a:t>
            </a:r>
          </a:p>
        </p:txBody>
      </p:sp>
      <p:sp>
        <p:nvSpPr>
          <p:cNvPr id="4" name="Plassholder for tekst 3">
            <a:extLst>
              <a:ext uri="{FF2B5EF4-FFF2-40B4-BE49-F238E27FC236}">
                <a16:creationId xmlns:a16="http://schemas.microsoft.com/office/drawing/2014/main" id="{43547A7F-C4E2-4DFD-8998-D4A981D568FF}"/>
              </a:ext>
            </a:extLst>
          </p:cNvPr>
          <p:cNvSpPr>
            <a:spLocks noGrp="1"/>
          </p:cNvSpPr>
          <p:nvPr>
            <p:ph type="body" idx="2"/>
          </p:nvPr>
        </p:nvSpPr>
        <p:spPr>
          <a:xfrm>
            <a:off x="4648200" y="1673352"/>
            <a:ext cx="4038600" cy="2144046"/>
          </a:xfrm>
        </p:spPr>
        <p:txBody>
          <a:bodyPr/>
          <a:lstStyle/>
          <a:p>
            <a:pPr marL="77470" indent="0">
              <a:buNone/>
            </a:pPr>
            <a:r>
              <a:rPr lang="nn-NO" sz="1400" dirty="0">
                <a:solidFill>
                  <a:srgbClr val="FFC000"/>
                </a:solidFill>
                <a:latin typeface="Calibri" panose="020F0502020204030204" pitchFamily="34" charset="0"/>
                <a:cs typeface="Calibri" panose="020F0502020204030204" pitchFamily="34" charset="0"/>
              </a:rPr>
              <a:t>Personalet i Solhaugen skal:</a:t>
            </a:r>
          </a:p>
          <a:p>
            <a:r>
              <a:rPr lang="nn-NO" sz="1100" dirty="0">
                <a:solidFill>
                  <a:schemeClr val="tx1"/>
                </a:solidFill>
                <a:latin typeface="Calibri" panose="020F0502020204030204" pitchFamily="34" charset="0"/>
                <a:cs typeface="Calibri" panose="020F0502020204030204" pitchFamily="34" charset="0"/>
              </a:rPr>
              <a:t>Arbeide med fagområdet for å stimulere til undring, nysgjerrigheit og problemløysing ut i frå banas forutsetningar</a:t>
            </a:r>
          </a:p>
          <a:p>
            <a:r>
              <a:rPr lang="nn-NO" sz="1100" dirty="0">
                <a:solidFill>
                  <a:schemeClr val="tx1"/>
                </a:solidFill>
                <a:latin typeface="Calibri" panose="020F0502020204030204" pitchFamily="34" charset="0"/>
                <a:cs typeface="Calibri" panose="020F0502020204030204" pitchFamily="34" charset="0"/>
              </a:rPr>
              <a:t>Inspirere og styrke bornas nysgjerrigheit gjennom bruk av til dømes spill, bøker, musikk, digitale verktøy og naturmaterialar</a:t>
            </a:r>
          </a:p>
          <a:p>
            <a:r>
              <a:rPr lang="nn-NO" sz="1100" dirty="0">
                <a:solidFill>
                  <a:schemeClr val="tx1"/>
                </a:solidFill>
                <a:latin typeface="Calibri" panose="020F0502020204030204" pitchFamily="34" charset="0"/>
                <a:cs typeface="Calibri" panose="020F0502020204030204" pitchFamily="34" charset="0"/>
              </a:rPr>
              <a:t>Stille spørsmål, resonnere, argumentere og søkje løysingar saman med barna</a:t>
            </a:r>
          </a:p>
          <a:p>
            <a:endParaRPr lang="nn-NO" sz="1200" dirty="0">
              <a:solidFill>
                <a:schemeClr val="tx1"/>
              </a:solidFill>
            </a:endParaRPr>
          </a:p>
          <a:p>
            <a:endParaRPr lang="nn-NO" sz="1400" dirty="0">
              <a:solidFill>
                <a:srgbClr val="FFC000"/>
              </a:solidFill>
            </a:endParaRPr>
          </a:p>
          <a:p>
            <a:endParaRPr lang="nn-NO" sz="1400" dirty="0">
              <a:solidFill>
                <a:srgbClr val="FFC000"/>
              </a:solidFill>
            </a:endParaRPr>
          </a:p>
          <a:p>
            <a:endParaRPr lang="nb-NO" dirty="0"/>
          </a:p>
        </p:txBody>
      </p:sp>
      <p:sp>
        <p:nvSpPr>
          <p:cNvPr id="5" name="Rektangel: avrundede hjørner diagonalt 4">
            <a:extLst>
              <a:ext uri="{FF2B5EF4-FFF2-40B4-BE49-F238E27FC236}">
                <a16:creationId xmlns:a16="http://schemas.microsoft.com/office/drawing/2014/main" id="{674E158A-89A2-4E59-BF3E-8117F9FDC924}"/>
              </a:ext>
            </a:extLst>
          </p:cNvPr>
          <p:cNvSpPr/>
          <p:nvPr/>
        </p:nvSpPr>
        <p:spPr>
          <a:xfrm>
            <a:off x="1017270" y="4093042"/>
            <a:ext cx="7261860" cy="1478280"/>
          </a:xfrm>
          <a:prstGeom prst="round2DiagRect">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n-NO" sz="1100" b="1" dirty="0">
                <a:latin typeface="Calibri" panose="020F0502020204030204" pitchFamily="34" charset="0"/>
                <a:cs typeface="Calibri" panose="020F0502020204030204" pitchFamily="34" charset="0"/>
              </a:rPr>
              <a:t>Relasjonskompetansen skal synes gjennom</a:t>
            </a:r>
          </a:p>
          <a:p>
            <a:pPr algn="ctr"/>
            <a:r>
              <a:rPr lang="nn-NO" sz="1100" dirty="0" err="1">
                <a:latin typeface="Calibri" panose="020F0502020204030204" pitchFamily="34" charset="0"/>
                <a:cs typeface="Calibri" panose="020F0502020204030204" pitchFamily="34" charset="0"/>
              </a:rPr>
              <a:t>Lydhør</a:t>
            </a:r>
            <a:r>
              <a:rPr lang="nn-NO" sz="1100" dirty="0">
                <a:latin typeface="Calibri" panose="020F0502020204030204" pitchFamily="34" charset="0"/>
                <a:cs typeface="Calibri" panose="020F0502020204030204" pitchFamily="34" charset="0"/>
              </a:rPr>
              <a:t> for kva borna er oppteken av, tenkjer, følar og meiner  </a:t>
            </a:r>
          </a:p>
        </p:txBody>
      </p:sp>
      <p:sp>
        <p:nvSpPr>
          <p:cNvPr id="6" name="Plassholder for lysbildenummer 5">
            <a:extLst>
              <a:ext uri="{FF2B5EF4-FFF2-40B4-BE49-F238E27FC236}">
                <a16:creationId xmlns:a16="http://schemas.microsoft.com/office/drawing/2014/main" id="{2C052268-AA35-406F-8A9C-8AD7814D634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28</a:t>
            </a:fld>
            <a:endParaRPr lang="no-NO"/>
          </a:p>
        </p:txBody>
      </p:sp>
    </p:spTree>
    <p:extLst>
      <p:ext uri="{BB962C8B-B14F-4D97-AF65-F5344CB8AC3E}">
        <p14:creationId xmlns:p14="http://schemas.microsoft.com/office/powerpoint/2010/main" val="3957048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424E70-B501-4DAA-A327-9FCADCD98461}"/>
              </a:ext>
            </a:extLst>
          </p:cNvPr>
          <p:cNvSpPr>
            <a:spLocks noGrp="1"/>
          </p:cNvSpPr>
          <p:nvPr>
            <p:ph type="title"/>
          </p:nvPr>
        </p:nvSpPr>
        <p:spPr>
          <a:xfrm>
            <a:off x="135172" y="792480"/>
            <a:ext cx="2464708" cy="1264920"/>
          </a:xfrm>
        </p:spPr>
        <p:txBody>
          <a:bodyPr/>
          <a:lstStyle/>
          <a:p>
            <a:r>
              <a:rPr lang="nn-NO" sz="1800" b="1" dirty="0">
                <a:latin typeface="Calibri" panose="020F0502020204030204" pitchFamily="34" charset="0"/>
                <a:cs typeface="Calibri" panose="020F0502020204030204" pitchFamily="34" charset="0"/>
              </a:rPr>
              <a:t>Etikk, religion og </a:t>
            </a:r>
            <a:r>
              <a:rPr lang="nn-NO" sz="1800" b="1" dirty="0">
                <a:solidFill>
                  <a:srgbClr val="002060"/>
                </a:solidFill>
                <a:latin typeface="Calibri" panose="020F0502020204030204" pitchFamily="34" charset="0"/>
                <a:cs typeface="Calibri" panose="020F0502020204030204" pitchFamily="34" charset="0"/>
              </a:rPr>
              <a:t>filosofi</a:t>
            </a:r>
          </a:p>
        </p:txBody>
      </p:sp>
      <p:pic>
        <p:nvPicPr>
          <p:cNvPr id="4" name="Plassholder for bilde 3">
            <a:extLst>
              <a:ext uri="{FF2B5EF4-FFF2-40B4-BE49-F238E27FC236}">
                <a16:creationId xmlns:a16="http://schemas.microsoft.com/office/drawing/2014/main" id="{19DA31BA-5541-4998-8810-BE71F2B0E106}"/>
              </a:ext>
            </a:extLst>
          </p:cNvPr>
          <p:cNvPicPr>
            <a:picLocks noGrp="1" noChangeAspect="1"/>
          </p:cNvPicPr>
          <p:nvPr>
            <p:ph type="pic" idx="2"/>
          </p:nvPr>
        </p:nvPicPr>
        <p:blipFill>
          <a:blip r:embed="rId2"/>
          <a:srcRect l="5664" r="5664"/>
          <a:stretch>
            <a:fillRect/>
          </a:stretch>
        </p:blipFill>
        <p:spPr>
          <a:prstGeom prst="rect">
            <a:avLst/>
          </a:prstGeom>
        </p:spPr>
      </p:pic>
      <p:sp>
        <p:nvSpPr>
          <p:cNvPr id="3" name="Plassholder for lysbildenummer 2">
            <a:extLst>
              <a:ext uri="{FF2B5EF4-FFF2-40B4-BE49-F238E27FC236}">
                <a16:creationId xmlns:a16="http://schemas.microsoft.com/office/drawing/2014/main" id="{BBA38B74-22F0-42B6-BBBD-268684F7B60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29</a:t>
            </a:fld>
            <a:endParaRPr lang="no-NO"/>
          </a:p>
        </p:txBody>
      </p:sp>
    </p:spTree>
    <p:extLst>
      <p:ext uri="{BB962C8B-B14F-4D97-AF65-F5344CB8AC3E}">
        <p14:creationId xmlns:p14="http://schemas.microsoft.com/office/powerpoint/2010/main" val="3926207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579164-9606-4585-84DB-9969BFCA6915}"/>
              </a:ext>
            </a:extLst>
          </p:cNvPr>
          <p:cNvSpPr>
            <a:spLocks noGrp="1"/>
          </p:cNvSpPr>
          <p:nvPr>
            <p:ph type="title"/>
          </p:nvPr>
        </p:nvSpPr>
        <p:spPr/>
        <p:txBody>
          <a:bodyPr/>
          <a:lstStyle/>
          <a:p>
            <a:pPr algn="ctr"/>
            <a:r>
              <a:rPr lang="nb-NO" sz="2000" b="1" dirty="0"/>
              <a:t>                                  </a:t>
            </a:r>
            <a:r>
              <a:rPr lang="nb-NO" sz="1800" b="1" dirty="0">
                <a:latin typeface="Calibri" panose="020F0502020204030204" pitchFamily="34" charset="0"/>
                <a:cs typeface="Calibri" panose="020F0502020204030204" pitchFamily="34" charset="0"/>
              </a:rPr>
              <a:t>Kva er </a:t>
            </a:r>
            <a:r>
              <a:rPr lang="nb-NO" sz="1800" b="1" dirty="0" err="1">
                <a:latin typeface="Calibri" panose="020F0502020204030204" pitchFamily="34" charset="0"/>
                <a:cs typeface="Calibri" panose="020F0502020204030204" pitchFamily="34" charset="0"/>
              </a:rPr>
              <a:t>ein</a:t>
            </a:r>
            <a:r>
              <a:rPr lang="nb-NO" sz="1800" b="1" dirty="0">
                <a:latin typeface="Calibri" panose="020F0502020204030204" pitchFamily="34" charset="0"/>
                <a:cs typeface="Calibri" panose="020F0502020204030204" pitchFamily="34" charset="0"/>
              </a:rPr>
              <a:t> årsplan?  </a:t>
            </a:r>
            <a:endParaRPr lang="nb-NO" sz="1800" dirty="0">
              <a:latin typeface="Calibri" panose="020F0502020204030204" pitchFamily="34" charset="0"/>
              <a:cs typeface="Calibri" panose="020F0502020204030204" pitchFamily="34" charset="0"/>
            </a:endParaRPr>
          </a:p>
        </p:txBody>
      </p:sp>
      <p:sp>
        <p:nvSpPr>
          <p:cNvPr id="3" name="Plassholder for tekst 2">
            <a:extLst>
              <a:ext uri="{FF2B5EF4-FFF2-40B4-BE49-F238E27FC236}">
                <a16:creationId xmlns:a16="http://schemas.microsoft.com/office/drawing/2014/main" id="{7D477EE0-926C-4C13-AD77-4D483AEE9A33}"/>
              </a:ext>
            </a:extLst>
          </p:cNvPr>
          <p:cNvSpPr>
            <a:spLocks noGrp="1"/>
          </p:cNvSpPr>
          <p:nvPr>
            <p:ph type="body" idx="1"/>
          </p:nvPr>
        </p:nvSpPr>
        <p:spPr/>
        <p:txBody>
          <a:bodyPr/>
          <a:lstStyle/>
          <a:p>
            <a:endParaRPr lang="nn-NO" sz="1200" dirty="0"/>
          </a:p>
          <a:p>
            <a:pPr marL="131445" indent="0">
              <a:lnSpc>
                <a:spcPct val="150000"/>
              </a:lnSpc>
              <a:buNone/>
            </a:pPr>
            <a:r>
              <a:rPr lang="nn-NO" sz="1100" dirty="0">
                <a:latin typeface="Calibri" panose="020F0502020204030204" pitchFamily="34" charset="0"/>
                <a:cs typeface="Calibri" panose="020F0502020204030204" pitchFamily="34" charset="0"/>
              </a:rPr>
              <a:t>Solhaugen barnehage SA har utarbeida ein årsplan som er i samsvar med krav til årsplan slik dei er beskrive i Barnehagelova og Rammeplan. Ny Rammeplan trådde i kraft 1.august 2017 og er ei forskrift til Barnehagelova. Årsplanen utarbeidast i samarbeid mellom barnehagetilsette, born og foreldre og dannar grunnlag for pedagogisk innhald, aktivitet og samhandling  gjennom året. </a:t>
            </a:r>
          </a:p>
          <a:p>
            <a:pPr marL="131445" indent="0">
              <a:lnSpc>
                <a:spcPct val="150000"/>
              </a:lnSpc>
              <a:buNone/>
            </a:pPr>
            <a:endParaRPr lang="nn-NO" sz="1100" dirty="0">
              <a:latin typeface="Calibri" panose="020F0502020204030204" pitchFamily="34" charset="0"/>
              <a:cs typeface="Calibri" panose="020F0502020204030204" pitchFamily="34" charset="0"/>
            </a:endParaRPr>
          </a:p>
          <a:p>
            <a:pPr marL="131445" indent="0">
              <a:lnSpc>
                <a:spcPct val="150000"/>
              </a:lnSpc>
              <a:buNone/>
            </a:pPr>
            <a:r>
              <a:rPr lang="nn-NO" sz="1100" dirty="0">
                <a:latin typeface="Calibri" panose="020F0502020204030204" pitchFamily="34" charset="0"/>
                <a:cs typeface="Calibri" panose="020F0502020204030204" pitchFamily="34" charset="0"/>
              </a:rPr>
              <a:t>Årsplanen er eit arbeidsreiskap for personalet og dokumenterer barnehagens val og grunngjevingar. Årsplanen gjev informasjon om det pedagogiske arbeidet til barnehagens eigar, myndigheitsnivå, barnehagens samarbeidspartnarar og andre interesserte. </a:t>
            </a:r>
            <a:r>
              <a:rPr lang="no-NO" sz="1100" dirty="0">
                <a:solidFill>
                  <a:schemeClr val="tx1"/>
                </a:solidFill>
                <a:latin typeface="Calibri" panose="020F0502020204030204" pitchFamily="34" charset="0"/>
                <a:cs typeface="Calibri" panose="020F0502020204030204" pitchFamily="34" charset="0"/>
              </a:rPr>
              <a:t>Årsplanen beskriv barnehagen sitt pedagogiske grunnsyn, måla me arbeider mot og kva metodar og tiltak me brukar for å nå desse. </a:t>
            </a:r>
            <a:endParaRPr lang="nn-NO" sz="1100" dirty="0">
              <a:solidFill>
                <a:schemeClr val="tx1"/>
              </a:solidFill>
              <a:latin typeface="Calibri" panose="020F0502020204030204" pitchFamily="34" charset="0"/>
              <a:cs typeface="Calibri" panose="020F0502020204030204" pitchFamily="34" charset="0"/>
            </a:endParaRPr>
          </a:p>
          <a:p>
            <a:pPr marL="131445" indent="0">
              <a:lnSpc>
                <a:spcPct val="150000"/>
              </a:lnSpc>
              <a:buNone/>
            </a:pPr>
            <a:r>
              <a:rPr lang="nb-NO" sz="1100" dirty="0">
                <a:latin typeface="Calibri" panose="020F0502020204030204" pitchFamily="34" charset="0"/>
                <a:cs typeface="Calibri" panose="020F0502020204030204" pitchFamily="34" charset="0"/>
              </a:rPr>
              <a:t>Andre plandokument vi har er: Langtidsplan til årsplan, årsplan, årshjul, </a:t>
            </a:r>
            <a:r>
              <a:rPr lang="nb-NO" sz="1100" dirty="0" err="1">
                <a:latin typeface="Calibri" panose="020F0502020204030204" pitchFamily="34" charset="0"/>
                <a:cs typeface="Calibri" panose="020F0502020204030204" pitchFamily="34" charset="0"/>
              </a:rPr>
              <a:t>månadsplan</a:t>
            </a:r>
            <a:r>
              <a:rPr lang="nb-NO" sz="1100" dirty="0">
                <a:latin typeface="Calibri" panose="020F0502020204030204" pitchFamily="34" charset="0"/>
                <a:cs typeface="Calibri" panose="020F0502020204030204" pitchFamily="34" charset="0"/>
              </a:rPr>
              <a:t>, vekeplan og dagsplan/rytme</a:t>
            </a:r>
          </a:p>
          <a:p>
            <a:endParaRPr lang="nb-NO" sz="1100" dirty="0">
              <a:latin typeface="Calibri" panose="020F0502020204030204" pitchFamily="34" charset="0"/>
              <a:cs typeface="Calibri" panose="020F0502020204030204" pitchFamily="34" charset="0"/>
            </a:endParaRPr>
          </a:p>
          <a:p>
            <a:pPr marL="131445" indent="0">
              <a:buNone/>
            </a:pPr>
            <a:endParaRPr lang="nb-NO" sz="1100" dirty="0">
              <a:latin typeface="Calibri" panose="020F0502020204030204" pitchFamily="34" charset="0"/>
              <a:cs typeface="Calibri" panose="020F0502020204030204" pitchFamily="34" charset="0"/>
            </a:endParaRPr>
          </a:p>
        </p:txBody>
      </p:sp>
      <p:pic>
        <p:nvPicPr>
          <p:cNvPr id="4" name="Bilde 3" descr="final-logo">
            <a:extLst>
              <a:ext uri="{FF2B5EF4-FFF2-40B4-BE49-F238E27FC236}">
                <a16:creationId xmlns:a16="http://schemas.microsoft.com/office/drawing/2014/main" id="{EB168925-CD9E-4C07-A3B7-C2349B116C7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535" y="429312"/>
            <a:ext cx="3330529" cy="875435"/>
          </a:xfrm>
          <a:prstGeom prst="rect">
            <a:avLst/>
          </a:prstGeom>
          <a:noFill/>
          <a:ln>
            <a:noFill/>
          </a:ln>
        </p:spPr>
      </p:pic>
      <p:sp>
        <p:nvSpPr>
          <p:cNvPr id="5" name="Plassholder for lysbildenummer 4">
            <a:extLst>
              <a:ext uri="{FF2B5EF4-FFF2-40B4-BE49-F238E27FC236}">
                <a16:creationId xmlns:a16="http://schemas.microsoft.com/office/drawing/2014/main" id="{56BDA470-E2D5-40D0-8BF9-CC8BCD47AB2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3</a:t>
            </a:fld>
            <a:endParaRPr lang="no-NO"/>
          </a:p>
        </p:txBody>
      </p:sp>
    </p:spTree>
    <p:extLst>
      <p:ext uri="{BB962C8B-B14F-4D97-AF65-F5344CB8AC3E}">
        <p14:creationId xmlns:p14="http://schemas.microsoft.com/office/powerpoint/2010/main" val="899066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02A025-5F08-4AF7-A7C5-E47950C257B3}"/>
              </a:ext>
            </a:extLst>
          </p:cNvPr>
          <p:cNvSpPr>
            <a:spLocks noGrp="1"/>
          </p:cNvSpPr>
          <p:nvPr>
            <p:ph type="title"/>
          </p:nvPr>
        </p:nvSpPr>
        <p:spPr/>
        <p:txBody>
          <a:bodyPr/>
          <a:lstStyle/>
          <a:p>
            <a:pPr algn="ctr"/>
            <a:r>
              <a:rPr lang="nn-NO" sz="1800" dirty="0">
                <a:solidFill>
                  <a:srgbClr val="002060"/>
                </a:solidFill>
                <a:latin typeface="Calibri" panose="020F0502020204030204" pitchFamily="34" charset="0"/>
                <a:cs typeface="Calibri" panose="020F0502020204030204" pitchFamily="34" charset="0"/>
              </a:rPr>
              <a:t>Etikk, religion og filosofi</a:t>
            </a:r>
            <a:br>
              <a:rPr lang="nn-NO" sz="1800" dirty="0">
                <a:solidFill>
                  <a:srgbClr val="002060"/>
                </a:solidFill>
                <a:latin typeface="Calibri" panose="020F0502020204030204" pitchFamily="34" charset="0"/>
                <a:cs typeface="Calibri" panose="020F0502020204030204" pitchFamily="34" charset="0"/>
              </a:rPr>
            </a:br>
            <a:r>
              <a:rPr lang="nn-NO" sz="1800" dirty="0">
                <a:solidFill>
                  <a:srgbClr val="002060"/>
                </a:solidFill>
                <a:latin typeface="Calibri" panose="020F0502020204030204" pitchFamily="34" charset="0"/>
                <a:cs typeface="Calibri" panose="020F0502020204030204" pitchFamily="34" charset="0"/>
              </a:rPr>
              <a:t>I Solhaugen barnehage skal borna få oppleve filosofiske spørs</a:t>
            </a:r>
            <a:r>
              <a:rPr lang="nn-NO" sz="1600" dirty="0">
                <a:solidFill>
                  <a:schemeClr val="dk1"/>
                </a:solidFill>
              </a:rPr>
              <a:t>mål</a:t>
            </a:r>
            <a:br>
              <a:rPr lang="nb-NO" sz="1800" dirty="0">
                <a:solidFill>
                  <a:schemeClr val="dk1"/>
                </a:solidFill>
              </a:rPr>
            </a:br>
            <a:endParaRPr lang="nb-NO" sz="1800" dirty="0"/>
          </a:p>
        </p:txBody>
      </p:sp>
      <p:sp>
        <p:nvSpPr>
          <p:cNvPr id="3" name="Plassholder for tekst 2">
            <a:extLst>
              <a:ext uri="{FF2B5EF4-FFF2-40B4-BE49-F238E27FC236}">
                <a16:creationId xmlns:a16="http://schemas.microsoft.com/office/drawing/2014/main" id="{98D08CD1-4AE5-44CA-B844-D4C40C59F8F9}"/>
              </a:ext>
            </a:extLst>
          </p:cNvPr>
          <p:cNvSpPr>
            <a:spLocks noGrp="1"/>
          </p:cNvSpPr>
          <p:nvPr>
            <p:ph type="body" idx="1"/>
          </p:nvPr>
        </p:nvSpPr>
        <p:spPr/>
        <p:txBody>
          <a:bodyPr/>
          <a:lstStyle/>
          <a:p>
            <a:pPr marL="77470" indent="0">
              <a:buNone/>
            </a:pPr>
            <a:r>
              <a:rPr lang="nn-NO" sz="1400" dirty="0">
                <a:solidFill>
                  <a:schemeClr val="accent4">
                    <a:lumMod val="60000"/>
                    <a:lumOff val="40000"/>
                  </a:schemeClr>
                </a:solidFill>
                <a:latin typeface="Calibri" panose="020F0502020204030204" pitchFamily="34" charset="0"/>
                <a:cs typeface="Calibri" panose="020F0502020204030204" pitchFamily="34" charset="0"/>
              </a:rPr>
              <a:t>Borna i Solhaugen skal oppleve</a:t>
            </a:r>
          </a:p>
          <a:p>
            <a:r>
              <a:rPr lang="nb-NO" sz="1100" dirty="0">
                <a:latin typeface="Calibri" panose="020F0502020204030204" pitchFamily="34" charset="0"/>
                <a:cs typeface="Calibri" panose="020F0502020204030204" pitchFamily="34" charset="0"/>
              </a:rPr>
              <a:t>Rom til å samtale og undre seg i samhørighet med andre born og voksne.</a:t>
            </a:r>
          </a:p>
          <a:p>
            <a:r>
              <a:rPr lang="nb-NO" sz="1100" dirty="0">
                <a:latin typeface="Calibri" panose="020F0502020204030204" pitchFamily="34" charset="0"/>
                <a:cs typeface="Calibri" panose="020F0502020204030204" pitchFamily="34" charset="0"/>
              </a:rPr>
              <a:t>Å bli sett og respekterte for det barnet er, med sin kulturelle , religiøse og etiske </a:t>
            </a:r>
            <a:r>
              <a:rPr lang="nb-NO" sz="1100" dirty="0" err="1">
                <a:latin typeface="Calibri" panose="020F0502020204030204" pitchFamily="34" charset="0"/>
                <a:cs typeface="Calibri" panose="020F0502020204030204" pitchFamily="34" charset="0"/>
              </a:rPr>
              <a:t>ståstad</a:t>
            </a:r>
            <a:endParaRPr lang="nb-NO" sz="1100" dirty="0">
              <a:latin typeface="Calibri" panose="020F0502020204030204" pitchFamily="34" charset="0"/>
              <a:cs typeface="Calibri" panose="020F0502020204030204" pitchFamily="34" charset="0"/>
            </a:endParaRPr>
          </a:p>
          <a:p>
            <a:r>
              <a:rPr lang="nb-NO" sz="1100" dirty="0">
                <a:solidFill>
                  <a:schemeClr val="tx1"/>
                </a:solidFill>
                <a:latin typeface="Calibri" panose="020F0502020204030204" pitchFamily="34" charset="0"/>
                <a:cs typeface="Calibri" panose="020F0502020204030204" pitchFamily="34" charset="0"/>
              </a:rPr>
              <a:t>Skal få  forståing for at det finnes mange ulike </a:t>
            </a:r>
            <a:r>
              <a:rPr lang="nb-NO" sz="1100" dirty="0" err="1">
                <a:solidFill>
                  <a:schemeClr val="tx1"/>
                </a:solidFill>
                <a:latin typeface="Calibri" panose="020F0502020204030204" pitchFamily="34" charset="0"/>
                <a:cs typeface="Calibri" panose="020F0502020204030204" pitchFamily="34" charset="0"/>
              </a:rPr>
              <a:t>måtar</a:t>
            </a:r>
            <a:r>
              <a:rPr lang="nb-NO" sz="1100" dirty="0">
                <a:solidFill>
                  <a:schemeClr val="tx1"/>
                </a:solidFill>
                <a:latin typeface="Calibri" panose="020F0502020204030204" pitchFamily="34" charset="0"/>
                <a:cs typeface="Calibri" panose="020F0502020204030204" pitchFamily="34" charset="0"/>
              </a:rPr>
              <a:t> å forstå ting på og leve på</a:t>
            </a:r>
          </a:p>
        </p:txBody>
      </p:sp>
      <p:sp>
        <p:nvSpPr>
          <p:cNvPr id="4" name="Plassholder for tekst 3">
            <a:extLst>
              <a:ext uri="{FF2B5EF4-FFF2-40B4-BE49-F238E27FC236}">
                <a16:creationId xmlns:a16="http://schemas.microsoft.com/office/drawing/2014/main" id="{36EE4CDF-8D11-4E8E-A68B-F1C224C3413D}"/>
              </a:ext>
            </a:extLst>
          </p:cNvPr>
          <p:cNvSpPr>
            <a:spLocks noGrp="1"/>
          </p:cNvSpPr>
          <p:nvPr>
            <p:ph type="body" idx="2"/>
          </p:nvPr>
        </p:nvSpPr>
        <p:spPr/>
        <p:txBody>
          <a:bodyPr/>
          <a:lstStyle/>
          <a:p>
            <a:pPr marL="77470" indent="0">
              <a:buNone/>
            </a:pPr>
            <a:r>
              <a:rPr lang="nn-NO" sz="1400" dirty="0">
                <a:solidFill>
                  <a:schemeClr val="accent4">
                    <a:lumMod val="60000"/>
                    <a:lumOff val="40000"/>
                  </a:schemeClr>
                </a:solidFill>
                <a:latin typeface="Calibri" panose="020F0502020204030204" pitchFamily="34" charset="0"/>
                <a:cs typeface="Calibri" panose="020F0502020204030204" pitchFamily="34" charset="0"/>
              </a:rPr>
              <a:t>Personalet i Solhaugen skal:</a:t>
            </a:r>
          </a:p>
          <a:p>
            <a:r>
              <a:rPr lang="nb-NO" sz="1100" dirty="0">
                <a:latin typeface="Calibri" panose="020F0502020204030204" pitchFamily="34" charset="0"/>
                <a:cs typeface="Calibri" panose="020F0502020204030204" pitchFamily="34" charset="0"/>
              </a:rPr>
              <a:t>Undre seg og utforske saman med borna.</a:t>
            </a:r>
          </a:p>
          <a:p>
            <a:r>
              <a:rPr lang="nb-NO" sz="1100" dirty="0">
                <a:latin typeface="Calibri" panose="020F0502020204030204" pitchFamily="34" charset="0"/>
                <a:cs typeface="Calibri" panose="020F0502020204030204" pitchFamily="34" charset="0"/>
              </a:rPr>
              <a:t>Stimulere til filosoferende spørsmål gjennom bøker og digitale verktøy</a:t>
            </a:r>
          </a:p>
          <a:p>
            <a:r>
              <a:rPr lang="nb-NO" sz="1100" dirty="0">
                <a:solidFill>
                  <a:schemeClr val="tx1"/>
                </a:solidFill>
                <a:latin typeface="Calibri" panose="020F0502020204030204" pitchFamily="34" charset="0"/>
                <a:cs typeface="Calibri" panose="020F0502020204030204" pitchFamily="34" charset="0"/>
              </a:rPr>
              <a:t>Skape interesse for mangfoldet i samfunnet og gi innblikk i livsverda og levesettet til andre menneske</a:t>
            </a:r>
          </a:p>
          <a:p>
            <a:endParaRPr lang="nb-NO" sz="1200" dirty="0"/>
          </a:p>
        </p:txBody>
      </p:sp>
      <p:sp>
        <p:nvSpPr>
          <p:cNvPr id="6" name="Rektangel: avrundede hjørner diagonalt 5">
            <a:extLst>
              <a:ext uri="{FF2B5EF4-FFF2-40B4-BE49-F238E27FC236}">
                <a16:creationId xmlns:a16="http://schemas.microsoft.com/office/drawing/2014/main" id="{C5BDA216-46ED-42C2-B9B2-3E6E859A7EB3}"/>
              </a:ext>
            </a:extLst>
          </p:cNvPr>
          <p:cNvSpPr/>
          <p:nvPr/>
        </p:nvSpPr>
        <p:spPr>
          <a:xfrm>
            <a:off x="891540" y="4032504"/>
            <a:ext cx="7261860" cy="1478280"/>
          </a:xfrm>
          <a:prstGeom prst="round2DiagRect">
            <a:avLst/>
          </a:prstGeom>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n-NO" sz="1100" b="1" dirty="0">
                <a:latin typeface="Calibri" panose="020F0502020204030204" pitchFamily="34" charset="0"/>
                <a:cs typeface="Calibri" panose="020F0502020204030204" pitchFamily="34" charset="0"/>
              </a:rPr>
              <a:t>Relasjonskompetansen skal synes gjennom</a:t>
            </a:r>
          </a:p>
          <a:p>
            <a:pPr algn="ctr"/>
            <a:r>
              <a:rPr lang="nn-NO" sz="1100" dirty="0" err="1">
                <a:latin typeface="Calibri" panose="020F0502020204030204" pitchFamily="34" charset="0"/>
                <a:cs typeface="Calibri" panose="020F0502020204030204" pitchFamily="34" charset="0"/>
              </a:rPr>
              <a:t>Lydhør</a:t>
            </a:r>
            <a:r>
              <a:rPr lang="nn-NO" sz="1100" dirty="0">
                <a:latin typeface="Calibri" panose="020F0502020204030204" pitchFamily="34" charset="0"/>
                <a:cs typeface="Calibri" panose="020F0502020204030204" pitchFamily="34" charset="0"/>
              </a:rPr>
              <a:t> for kva borna er oppteken av, tenkjer, følar og meiner  </a:t>
            </a:r>
          </a:p>
        </p:txBody>
      </p:sp>
      <p:sp>
        <p:nvSpPr>
          <p:cNvPr id="5" name="Plassholder for lysbildenummer 4">
            <a:extLst>
              <a:ext uri="{FF2B5EF4-FFF2-40B4-BE49-F238E27FC236}">
                <a16:creationId xmlns:a16="http://schemas.microsoft.com/office/drawing/2014/main" id="{A75105D6-8254-47E7-8DF6-2FD0B6A349F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30</a:t>
            </a:fld>
            <a:endParaRPr lang="no-NO"/>
          </a:p>
        </p:txBody>
      </p:sp>
    </p:spTree>
    <p:extLst>
      <p:ext uri="{BB962C8B-B14F-4D97-AF65-F5344CB8AC3E}">
        <p14:creationId xmlns:p14="http://schemas.microsoft.com/office/powerpoint/2010/main" val="864244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66324D-787F-4520-8EFB-9907B78808AA}"/>
              </a:ext>
            </a:extLst>
          </p:cNvPr>
          <p:cNvSpPr>
            <a:spLocks noGrp="1"/>
          </p:cNvSpPr>
          <p:nvPr>
            <p:ph type="title"/>
          </p:nvPr>
        </p:nvSpPr>
        <p:spPr>
          <a:xfrm>
            <a:off x="190831" y="792480"/>
            <a:ext cx="2409049" cy="1264920"/>
          </a:xfrm>
        </p:spPr>
        <p:txBody>
          <a:bodyPr/>
          <a:lstStyle/>
          <a:p>
            <a:pPr algn="ctr"/>
            <a:r>
              <a:rPr lang="nb-NO" sz="1800" b="1" dirty="0">
                <a:solidFill>
                  <a:srgbClr val="002060"/>
                </a:solidFill>
                <a:latin typeface="Calibri" panose="020F0502020204030204" pitchFamily="34" charset="0"/>
                <a:cs typeface="Calibri" panose="020F0502020204030204" pitchFamily="34" charset="0"/>
              </a:rPr>
              <a:t>Nærmiljø og samfunn</a:t>
            </a:r>
            <a:br>
              <a:rPr lang="nb-NO" sz="1800" b="1" dirty="0">
                <a:solidFill>
                  <a:srgbClr val="002060"/>
                </a:solidFill>
                <a:latin typeface="Calibri" panose="020F0502020204030204" pitchFamily="34" charset="0"/>
                <a:cs typeface="Calibri" panose="020F0502020204030204" pitchFamily="34" charset="0"/>
              </a:rPr>
            </a:br>
            <a:r>
              <a:rPr lang="nb-NO" sz="800" b="1" dirty="0">
                <a:solidFill>
                  <a:srgbClr val="002060"/>
                </a:solidFill>
                <a:latin typeface="Calibri" panose="020F0502020204030204" pitchFamily="34" charset="0"/>
                <a:cs typeface="Calibri" panose="020F0502020204030204" pitchFamily="34" charset="0"/>
              </a:rPr>
              <a:t>vi har </a:t>
            </a:r>
            <a:r>
              <a:rPr lang="nb-NO" sz="800" b="1" dirty="0" err="1">
                <a:solidFill>
                  <a:srgbClr val="002060"/>
                </a:solidFill>
                <a:latin typeface="Calibri" panose="020F0502020204030204" pitchFamily="34" charset="0"/>
                <a:cs typeface="Calibri" panose="020F0502020204030204" pitchFamily="34" charset="0"/>
              </a:rPr>
              <a:t>mykje</a:t>
            </a:r>
            <a:r>
              <a:rPr lang="nb-NO" sz="800" b="1" dirty="0">
                <a:solidFill>
                  <a:srgbClr val="002060"/>
                </a:solidFill>
                <a:latin typeface="Calibri" panose="020F0502020204030204" pitchFamily="34" charset="0"/>
                <a:cs typeface="Calibri" panose="020F0502020204030204" pitchFamily="34" charset="0"/>
              </a:rPr>
              <a:t> fint å sjå på rundt oss.</a:t>
            </a:r>
            <a:br>
              <a:rPr lang="nb-NO" sz="800" b="1" dirty="0">
                <a:solidFill>
                  <a:srgbClr val="002060"/>
                </a:solidFill>
                <a:latin typeface="Calibri" panose="020F0502020204030204" pitchFamily="34" charset="0"/>
                <a:cs typeface="Calibri" panose="020F0502020204030204" pitchFamily="34" charset="0"/>
              </a:rPr>
            </a:br>
            <a:r>
              <a:rPr lang="nb-NO" sz="800" b="1" dirty="0">
                <a:solidFill>
                  <a:srgbClr val="002060"/>
                </a:solidFill>
                <a:latin typeface="Calibri" panose="020F0502020204030204" pitchFamily="34" charset="0"/>
                <a:cs typeface="Calibri" panose="020F0502020204030204" pitchFamily="34" charset="0"/>
              </a:rPr>
              <a:t>Viper, meiser , marihøner fin </a:t>
            </a:r>
            <a:r>
              <a:rPr lang="nb-NO" sz="800" b="1" dirty="0" err="1">
                <a:solidFill>
                  <a:srgbClr val="002060"/>
                </a:solidFill>
                <a:latin typeface="Calibri" panose="020F0502020204030204" pitchFamily="34" charset="0"/>
                <a:cs typeface="Calibri" panose="020F0502020204030204" pitchFamily="34" charset="0"/>
              </a:rPr>
              <a:t>me</a:t>
            </a:r>
            <a:r>
              <a:rPr lang="nb-NO" sz="800" b="1" dirty="0">
                <a:solidFill>
                  <a:srgbClr val="002060"/>
                </a:solidFill>
                <a:latin typeface="Calibri" panose="020F0502020204030204" pitchFamily="34" charset="0"/>
                <a:cs typeface="Calibri" panose="020F0502020204030204" pitchFamily="34" charset="0"/>
              </a:rPr>
              <a:t> på Kirkebakken.</a:t>
            </a:r>
          </a:p>
        </p:txBody>
      </p:sp>
      <p:pic>
        <p:nvPicPr>
          <p:cNvPr id="5" name="Plassholder for bilde 4">
            <a:extLst>
              <a:ext uri="{FF2B5EF4-FFF2-40B4-BE49-F238E27FC236}">
                <a16:creationId xmlns:a16="http://schemas.microsoft.com/office/drawing/2014/main" id="{063EFDC1-9635-423F-8AD2-EB0460AB49C1}"/>
              </a:ext>
            </a:extLst>
          </p:cNvPr>
          <p:cNvPicPr>
            <a:picLocks noGrp="1" noChangeAspect="1"/>
          </p:cNvPicPr>
          <p:nvPr>
            <p:ph type="pic" idx="2"/>
          </p:nvPr>
        </p:nvPicPr>
        <p:blipFill>
          <a:blip r:embed="rId2"/>
          <a:srcRect t="63" b="63"/>
          <a:stretch>
            <a:fillRect/>
          </a:stretch>
        </p:blipFill>
        <p:spPr>
          <a:prstGeom prst="rect">
            <a:avLst/>
          </a:prstGeom>
        </p:spPr>
      </p:pic>
      <p:sp>
        <p:nvSpPr>
          <p:cNvPr id="3" name="Plassholder for lysbildenummer 2">
            <a:extLst>
              <a:ext uri="{FF2B5EF4-FFF2-40B4-BE49-F238E27FC236}">
                <a16:creationId xmlns:a16="http://schemas.microsoft.com/office/drawing/2014/main" id="{6D87E95F-FC08-4FC3-AC8F-F9E3BC11987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31</a:t>
            </a:fld>
            <a:endParaRPr lang="no-NO"/>
          </a:p>
        </p:txBody>
      </p:sp>
    </p:spTree>
    <p:extLst>
      <p:ext uri="{BB962C8B-B14F-4D97-AF65-F5344CB8AC3E}">
        <p14:creationId xmlns:p14="http://schemas.microsoft.com/office/powerpoint/2010/main" val="3117899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02A025-5F08-4AF7-A7C5-E47950C257B3}"/>
              </a:ext>
            </a:extLst>
          </p:cNvPr>
          <p:cNvSpPr>
            <a:spLocks noGrp="1"/>
          </p:cNvSpPr>
          <p:nvPr>
            <p:ph type="title"/>
          </p:nvPr>
        </p:nvSpPr>
        <p:spPr/>
        <p:txBody>
          <a:bodyPr/>
          <a:lstStyle/>
          <a:p>
            <a:pPr algn="ctr"/>
            <a:r>
              <a:rPr lang="nn-NO" sz="1800" b="1" dirty="0">
                <a:solidFill>
                  <a:srgbClr val="002060"/>
                </a:solidFill>
                <a:latin typeface="Calibri" panose="020F0502020204030204" pitchFamily="34" charset="0"/>
                <a:cs typeface="Calibri" panose="020F0502020204030204" pitchFamily="34" charset="0"/>
              </a:rPr>
              <a:t>Nærmiljø og samfunn</a:t>
            </a:r>
            <a:br>
              <a:rPr lang="nn-NO" sz="1800" b="1" dirty="0">
                <a:solidFill>
                  <a:srgbClr val="002060"/>
                </a:solidFill>
                <a:latin typeface="Calibri" panose="020F0502020204030204" pitchFamily="34" charset="0"/>
                <a:cs typeface="Calibri" panose="020F0502020204030204" pitchFamily="34" charset="0"/>
              </a:rPr>
            </a:br>
            <a:r>
              <a:rPr lang="nn-NO" sz="1800" b="1" dirty="0">
                <a:solidFill>
                  <a:srgbClr val="002060"/>
                </a:solidFill>
                <a:latin typeface="Calibri" panose="020F0502020204030204" pitchFamily="34" charset="0"/>
                <a:cs typeface="Calibri" panose="020F0502020204030204" pitchFamily="34" charset="0"/>
              </a:rPr>
              <a:t>I Solhaugen barnehage skal borna få bli kjende med nærmiljøet </a:t>
            </a:r>
            <a:br>
              <a:rPr lang="nb-NO" sz="1800" dirty="0">
                <a:solidFill>
                  <a:schemeClr val="dk1"/>
                </a:solidFill>
              </a:rPr>
            </a:br>
            <a:endParaRPr lang="nb-NO" sz="1800" dirty="0"/>
          </a:p>
        </p:txBody>
      </p:sp>
      <p:sp>
        <p:nvSpPr>
          <p:cNvPr id="3" name="Plassholder for tekst 2">
            <a:extLst>
              <a:ext uri="{FF2B5EF4-FFF2-40B4-BE49-F238E27FC236}">
                <a16:creationId xmlns:a16="http://schemas.microsoft.com/office/drawing/2014/main" id="{98D08CD1-4AE5-44CA-B844-D4C40C59F8F9}"/>
              </a:ext>
            </a:extLst>
          </p:cNvPr>
          <p:cNvSpPr>
            <a:spLocks noGrp="1"/>
          </p:cNvSpPr>
          <p:nvPr>
            <p:ph type="body" idx="1"/>
          </p:nvPr>
        </p:nvSpPr>
        <p:spPr/>
        <p:txBody>
          <a:bodyPr/>
          <a:lstStyle/>
          <a:p>
            <a:pPr marL="77470" indent="0">
              <a:buNone/>
            </a:pPr>
            <a:r>
              <a:rPr lang="nn-NO" sz="1400" dirty="0">
                <a:solidFill>
                  <a:schemeClr val="accent4">
                    <a:lumMod val="60000"/>
                    <a:lumOff val="40000"/>
                  </a:schemeClr>
                </a:solidFill>
                <a:latin typeface="Calibri" panose="020F0502020204030204" pitchFamily="34" charset="0"/>
                <a:cs typeface="Calibri" panose="020F0502020204030204" pitchFamily="34" charset="0"/>
              </a:rPr>
              <a:t>Borna i Solhaugen skal oppleve:</a:t>
            </a:r>
          </a:p>
          <a:p>
            <a:r>
              <a:rPr lang="nn-NO" sz="1100" dirty="0">
                <a:latin typeface="Calibri" panose="020F0502020204030204" pitchFamily="34" charset="0"/>
                <a:cs typeface="Calibri" panose="020F0502020204030204" pitchFamily="34" charset="0"/>
              </a:rPr>
              <a:t>Å bli kjent med den lokale diktaren Aslaug Låstad Lygre.</a:t>
            </a:r>
          </a:p>
          <a:p>
            <a:r>
              <a:rPr lang="nn-NO" sz="1100" dirty="0">
                <a:latin typeface="Calibri" panose="020F0502020204030204" pitchFamily="34" charset="0"/>
                <a:cs typeface="Calibri" panose="020F0502020204030204" pitchFamily="34" charset="0"/>
              </a:rPr>
              <a:t>Å utforske diktet/sangen «Du skal ikkje sova bort sumarnatta».</a:t>
            </a:r>
          </a:p>
          <a:p>
            <a:r>
              <a:rPr lang="nn-NO" sz="1100" dirty="0">
                <a:latin typeface="Calibri" panose="020F0502020204030204" pitchFamily="34" charset="0"/>
                <a:cs typeface="Calibri" panose="020F0502020204030204" pitchFamily="34" charset="0"/>
              </a:rPr>
              <a:t>Kjennskap til lokale historiske plasser</a:t>
            </a:r>
          </a:p>
        </p:txBody>
      </p:sp>
      <p:sp>
        <p:nvSpPr>
          <p:cNvPr id="4" name="Plassholder for tekst 3">
            <a:extLst>
              <a:ext uri="{FF2B5EF4-FFF2-40B4-BE49-F238E27FC236}">
                <a16:creationId xmlns:a16="http://schemas.microsoft.com/office/drawing/2014/main" id="{36EE4CDF-8D11-4E8E-A68B-F1C224C3413D}"/>
              </a:ext>
            </a:extLst>
          </p:cNvPr>
          <p:cNvSpPr>
            <a:spLocks noGrp="1"/>
          </p:cNvSpPr>
          <p:nvPr>
            <p:ph type="body" idx="2"/>
          </p:nvPr>
        </p:nvSpPr>
        <p:spPr/>
        <p:txBody>
          <a:bodyPr/>
          <a:lstStyle/>
          <a:p>
            <a:pPr marL="77470" indent="0">
              <a:buNone/>
            </a:pPr>
            <a:r>
              <a:rPr lang="nn-NO" sz="1400" dirty="0">
                <a:solidFill>
                  <a:schemeClr val="accent4">
                    <a:lumMod val="60000"/>
                    <a:lumOff val="40000"/>
                  </a:schemeClr>
                </a:solidFill>
                <a:latin typeface="Calibri" panose="020F0502020204030204" pitchFamily="34" charset="0"/>
                <a:cs typeface="Calibri" panose="020F0502020204030204" pitchFamily="34" charset="0"/>
              </a:rPr>
              <a:t>Personalet i Solhaugen skal:</a:t>
            </a:r>
          </a:p>
          <a:p>
            <a:r>
              <a:rPr lang="nb-NO" sz="1100" dirty="0" err="1"/>
              <a:t>Tileigne</a:t>
            </a:r>
            <a:r>
              <a:rPr lang="nb-NO" sz="1100" dirty="0"/>
              <a:t> seg kunnskap om Aslaug Låstad Lygre.</a:t>
            </a:r>
          </a:p>
          <a:p>
            <a:r>
              <a:rPr lang="nb-NO" sz="1100" dirty="0"/>
              <a:t>Fabulere/leike med diktet/sangen «Du skal </a:t>
            </a:r>
            <a:r>
              <a:rPr lang="nb-NO" sz="1100" dirty="0" err="1"/>
              <a:t>ikkje</a:t>
            </a:r>
            <a:r>
              <a:rPr lang="nb-NO" sz="1100" dirty="0"/>
              <a:t> </a:t>
            </a:r>
            <a:r>
              <a:rPr lang="nb-NO" sz="1100" dirty="0" err="1"/>
              <a:t>sova</a:t>
            </a:r>
            <a:r>
              <a:rPr lang="nb-NO" sz="1100" dirty="0"/>
              <a:t> bort </a:t>
            </a:r>
            <a:r>
              <a:rPr lang="nb-NO" sz="1100" dirty="0" err="1"/>
              <a:t>sumarnatta</a:t>
            </a:r>
            <a:r>
              <a:rPr lang="nb-NO" sz="1100" dirty="0"/>
              <a:t>».</a:t>
            </a:r>
          </a:p>
          <a:p>
            <a:r>
              <a:rPr lang="nb-NO" sz="1100" dirty="0"/>
              <a:t>Vis og fortelle om lokal historie</a:t>
            </a:r>
          </a:p>
        </p:txBody>
      </p:sp>
      <p:sp>
        <p:nvSpPr>
          <p:cNvPr id="6" name="Rektangel: avrundede hjørner diagonalt 5">
            <a:extLst>
              <a:ext uri="{FF2B5EF4-FFF2-40B4-BE49-F238E27FC236}">
                <a16:creationId xmlns:a16="http://schemas.microsoft.com/office/drawing/2014/main" id="{C5BDA216-46ED-42C2-B9B2-3E6E859A7EB3}"/>
              </a:ext>
            </a:extLst>
          </p:cNvPr>
          <p:cNvSpPr/>
          <p:nvPr/>
        </p:nvSpPr>
        <p:spPr>
          <a:xfrm>
            <a:off x="817978" y="4032504"/>
            <a:ext cx="7261860" cy="1478280"/>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n-NO" b="1" dirty="0"/>
              <a:t>Relasjonskompetansen skal synes gjennom</a:t>
            </a:r>
          </a:p>
          <a:p>
            <a:pPr algn="ctr"/>
            <a:r>
              <a:rPr lang="nn-NO" dirty="0" err="1"/>
              <a:t>Lydhør</a:t>
            </a:r>
            <a:r>
              <a:rPr lang="nn-NO" dirty="0"/>
              <a:t> for kva borna er oppteken av, tenkjer, følar og meiner  </a:t>
            </a:r>
          </a:p>
        </p:txBody>
      </p:sp>
      <p:sp>
        <p:nvSpPr>
          <p:cNvPr id="5" name="Plassholder for lysbildenummer 4">
            <a:extLst>
              <a:ext uri="{FF2B5EF4-FFF2-40B4-BE49-F238E27FC236}">
                <a16:creationId xmlns:a16="http://schemas.microsoft.com/office/drawing/2014/main" id="{2CA7C1AD-5F69-4E6D-AF39-266625512F8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32</a:t>
            </a:fld>
            <a:endParaRPr lang="no-NO"/>
          </a:p>
        </p:txBody>
      </p:sp>
    </p:spTree>
    <p:extLst>
      <p:ext uri="{BB962C8B-B14F-4D97-AF65-F5344CB8AC3E}">
        <p14:creationId xmlns:p14="http://schemas.microsoft.com/office/powerpoint/2010/main" val="518209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CFCFCA-11EE-46E9-B424-936E7445D3E8}"/>
              </a:ext>
            </a:extLst>
          </p:cNvPr>
          <p:cNvSpPr>
            <a:spLocks noGrp="1"/>
          </p:cNvSpPr>
          <p:nvPr>
            <p:ph type="title"/>
          </p:nvPr>
        </p:nvSpPr>
        <p:spPr/>
        <p:txBody>
          <a:bodyPr/>
          <a:lstStyle/>
          <a:p>
            <a:pPr algn="ctr"/>
            <a:r>
              <a:rPr lang="nb-NO" sz="1800" b="1" dirty="0">
                <a:solidFill>
                  <a:srgbClr val="002060"/>
                </a:solidFill>
                <a:latin typeface="Calibri" panose="020F0502020204030204" pitchFamily="34" charset="0"/>
                <a:cs typeface="Calibri" panose="020F0502020204030204" pitchFamily="34" charset="0"/>
              </a:rPr>
              <a:t>Barnehagens digitale praksis</a:t>
            </a:r>
          </a:p>
        </p:txBody>
      </p:sp>
      <p:sp>
        <p:nvSpPr>
          <p:cNvPr id="3" name="Plassholder for tekst 2">
            <a:extLst>
              <a:ext uri="{FF2B5EF4-FFF2-40B4-BE49-F238E27FC236}">
                <a16:creationId xmlns:a16="http://schemas.microsoft.com/office/drawing/2014/main" id="{B3ED2947-FF9F-436A-BEA4-16892D4EE0C7}"/>
              </a:ext>
            </a:extLst>
          </p:cNvPr>
          <p:cNvSpPr>
            <a:spLocks noGrp="1"/>
          </p:cNvSpPr>
          <p:nvPr>
            <p:ph type="body" idx="1"/>
          </p:nvPr>
        </p:nvSpPr>
        <p:spPr/>
        <p:txBody>
          <a:bodyPr/>
          <a:lstStyle/>
          <a:p>
            <a:r>
              <a:rPr lang="nb-NO" sz="1400" dirty="0">
                <a:solidFill>
                  <a:schemeClr val="accent4">
                    <a:lumMod val="60000"/>
                    <a:lumOff val="40000"/>
                  </a:schemeClr>
                </a:solidFill>
                <a:latin typeface="Calibri" panose="020F0502020204030204" pitchFamily="34" charset="0"/>
                <a:cs typeface="Calibri" panose="020F0502020204030204" pitchFamily="34" charset="0"/>
              </a:rPr>
              <a:t>Barna i solhaugen skal oppleve</a:t>
            </a:r>
          </a:p>
        </p:txBody>
      </p:sp>
      <p:sp>
        <p:nvSpPr>
          <p:cNvPr id="4" name="Plassholder for tekst 3">
            <a:extLst>
              <a:ext uri="{FF2B5EF4-FFF2-40B4-BE49-F238E27FC236}">
                <a16:creationId xmlns:a16="http://schemas.microsoft.com/office/drawing/2014/main" id="{140CC89D-3935-43D9-8DD1-D6004D784C53}"/>
              </a:ext>
            </a:extLst>
          </p:cNvPr>
          <p:cNvSpPr>
            <a:spLocks noGrp="1"/>
          </p:cNvSpPr>
          <p:nvPr>
            <p:ph type="body" idx="2"/>
          </p:nvPr>
        </p:nvSpPr>
        <p:spPr/>
        <p:txBody>
          <a:bodyPr/>
          <a:lstStyle/>
          <a:p>
            <a:r>
              <a:rPr lang="nb-NO" sz="1100" dirty="0" err="1">
                <a:latin typeface="Calibri" panose="020F0502020204030204" pitchFamily="34" charset="0"/>
                <a:cs typeface="Calibri" panose="020F0502020204030204" pitchFamily="34" charset="0"/>
              </a:rPr>
              <a:t>Borna</a:t>
            </a:r>
            <a:r>
              <a:rPr lang="nb-NO" sz="1100" dirty="0">
                <a:latin typeface="Calibri" panose="020F0502020204030204" pitchFamily="34" charset="0"/>
                <a:cs typeface="Calibri" panose="020F0502020204030204" pitchFamily="34" charset="0"/>
              </a:rPr>
              <a:t> skal få være med å undre seg, skape og undersøke gjennom bruk av digitale verktøy </a:t>
            </a:r>
          </a:p>
          <a:p>
            <a:r>
              <a:rPr lang="nb-NO" sz="1100" dirty="0" err="1">
                <a:latin typeface="Calibri" panose="020F0502020204030204" pitchFamily="34" charset="0"/>
                <a:cs typeface="Calibri" panose="020F0502020204030204" pitchFamily="34" charset="0"/>
              </a:rPr>
              <a:t>Borna</a:t>
            </a:r>
            <a:r>
              <a:rPr lang="nb-NO" sz="1100" dirty="0">
                <a:latin typeface="Calibri" panose="020F0502020204030204" pitchFamily="34" charset="0"/>
                <a:cs typeface="Calibri" panose="020F0502020204030204" pitchFamily="34" charset="0"/>
              </a:rPr>
              <a:t> skal få oppleva </a:t>
            </a:r>
            <a:r>
              <a:rPr lang="nb-NO" sz="1100" dirty="0" err="1">
                <a:latin typeface="Calibri" panose="020F0502020204030204" pitchFamily="34" charset="0"/>
                <a:cs typeface="Calibri" panose="020F0502020204030204" pitchFamily="34" charset="0"/>
              </a:rPr>
              <a:t>eit</a:t>
            </a:r>
            <a:r>
              <a:rPr lang="nb-NO" sz="1100" dirty="0">
                <a:latin typeface="Calibri" panose="020F0502020204030204" pitchFamily="34" charset="0"/>
                <a:cs typeface="Calibri" panose="020F0502020204030204" pitchFamily="34" charset="0"/>
              </a:rPr>
              <a:t> rikt og allsidig læringsmiljø </a:t>
            </a:r>
          </a:p>
          <a:p>
            <a:endParaRPr lang="nb-NO" sz="1400" dirty="0"/>
          </a:p>
          <a:p>
            <a:pPr marL="99060" indent="0">
              <a:buNone/>
            </a:pPr>
            <a:endParaRPr lang="nb-NO" sz="1400" dirty="0"/>
          </a:p>
        </p:txBody>
      </p:sp>
      <p:sp>
        <p:nvSpPr>
          <p:cNvPr id="5" name="Plassholder for tekst 4">
            <a:extLst>
              <a:ext uri="{FF2B5EF4-FFF2-40B4-BE49-F238E27FC236}">
                <a16:creationId xmlns:a16="http://schemas.microsoft.com/office/drawing/2014/main" id="{C6CB444E-EEE0-4C16-96E2-2944160F3AD0}"/>
              </a:ext>
            </a:extLst>
          </p:cNvPr>
          <p:cNvSpPr>
            <a:spLocks noGrp="1"/>
          </p:cNvSpPr>
          <p:nvPr>
            <p:ph type="body" idx="3"/>
          </p:nvPr>
        </p:nvSpPr>
        <p:spPr/>
        <p:txBody>
          <a:bodyPr/>
          <a:lstStyle/>
          <a:p>
            <a:r>
              <a:rPr lang="nb-NO" sz="1400" dirty="0">
                <a:solidFill>
                  <a:schemeClr val="accent4">
                    <a:lumMod val="60000"/>
                    <a:lumOff val="40000"/>
                  </a:schemeClr>
                </a:solidFill>
                <a:latin typeface="Calibri" panose="020F0502020204030204" pitchFamily="34" charset="0"/>
                <a:cs typeface="Calibri" panose="020F0502020204030204" pitchFamily="34" charset="0"/>
              </a:rPr>
              <a:t>Personalet i solhaugen skal</a:t>
            </a:r>
          </a:p>
        </p:txBody>
      </p:sp>
      <p:sp>
        <p:nvSpPr>
          <p:cNvPr id="6" name="Plassholder for tekst 5">
            <a:extLst>
              <a:ext uri="{FF2B5EF4-FFF2-40B4-BE49-F238E27FC236}">
                <a16:creationId xmlns:a16="http://schemas.microsoft.com/office/drawing/2014/main" id="{83BFE2A9-4EFC-4CC3-8E01-8DE4061A01C6}"/>
              </a:ext>
            </a:extLst>
          </p:cNvPr>
          <p:cNvSpPr>
            <a:spLocks noGrp="1"/>
          </p:cNvSpPr>
          <p:nvPr>
            <p:ph type="body" idx="4"/>
          </p:nvPr>
        </p:nvSpPr>
        <p:spPr/>
        <p:txBody>
          <a:bodyPr/>
          <a:lstStyle/>
          <a:p>
            <a:r>
              <a:rPr lang="nb-NO" sz="1100" dirty="0">
                <a:latin typeface="Calibri" panose="020F0502020204030204" pitchFamily="34" charset="0"/>
                <a:cs typeface="Calibri" panose="020F0502020204030204" pitchFamily="34" charset="0"/>
              </a:rPr>
              <a:t>Personalet skal </a:t>
            </a:r>
            <a:r>
              <a:rPr lang="nb-NO" sz="1100" dirty="0" err="1">
                <a:latin typeface="Calibri" panose="020F0502020204030204" pitchFamily="34" charset="0"/>
                <a:cs typeface="Calibri" panose="020F0502020204030204" pitchFamily="34" charset="0"/>
              </a:rPr>
              <a:t>vere</a:t>
            </a:r>
            <a:r>
              <a:rPr lang="nb-NO" sz="1100" dirty="0">
                <a:latin typeface="Calibri" panose="020F0502020204030204" pitchFamily="34" charset="0"/>
                <a:cs typeface="Calibri" panose="020F0502020204030204" pitchFamily="34" charset="0"/>
              </a:rPr>
              <a:t> aktive </a:t>
            </a:r>
            <a:r>
              <a:rPr lang="nn-NO" sz="1100" dirty="0">
                <a:latin typeface="Calibri" panose="020F0502020204030204" pitchFamily="34" charset="0"/>
                <a:cs typeface="Calibri" panose="020F0502020204030204" pitchFamily="34" charset="0"/>
              </a:rPr>
              <a:t>saman</a:t>
            </a:r>
            <a:r>
              <a:rPr lang="nb-NO" sz="1100" dirty="0">
                <a:latin typeface="Calibri" panose="020F0502020204030204" pitchFamily="34" charset="0"/>
                <a:cs typeface="Calibri" panose="020F0502020204030204" pitchFamily="34" charset="0"/>
              </a:rPr>
              <a:t> med </a:t>
            </a:r>
            <a:r>
              <a:rPr lang="nb-NO" sz="1100" dirty="0" err="1">
                <a:latin typeface="Calibri" panose="020F0502020204030204" pitchFamily="34" charset="0"/>
                <a:cs typeface="Calibri" panose="020F0502020204030204" pitchFamily="34" charset="0"/>
              </a:rPr>
              <a:t>borna</a:t>
            </a:r>
            <a:r>
              <a:rPr lang="nb-NO" sz="1100" dirty="0">
                <a:latin typeface="Calibri" panose="020F0502020204030204" pitchFamily="34" charset="0"/>
                <a:cs typeface="Calibri" panose="020F0502020204030204" pitchFamily="34" charset="0"/>
              </a:rPr>
              <a:t> i bruk av digitale verktøy</a:t>
            </a:r>
          </a:p>
          <a:p>
            <a:r>
              <a:rPr lang="nb-NO" sz="1100" dirty="0">
                <a:latin typeface="Calibri" panose="020F0502020204030204" pitchFamily="34" charset="0"/>
                <a:cs typeface="Calibri" panose="020F0502020204030204" pitchFamily="34" charset="0"/>
              </a:rPr>
              <a:t>Bruke digitale verktøy i </a:t>
            </a:r>
            <a:r>
              <a:rPr lang="nn-NO" sz="1100" dirty="0">
                <a:latin typeface="Calibri" panose="020F0502020204030204" pitchFamily="34" charset="0"/>
                <a:cs typeface="Calibri" panose="020F0502020204030204" pitchFamily="34" charset="0"/>
              </a:rPr>
              <a:t>kvardagssituasjonar</a:t>
            </a:r>
          </a:p>
          <a:p>
            <a:r>
              <a:rPr lang="nb-NO" sz="1100" dirty="0">
                <a:latin typeface="Calibri" panose="020F0502020204030204" pitchFamily="34" charset="0"/>
                <a:cs typeface="Calibri" panose="020F0502020204030204" pitchFamily="34" charset="0"/>
              </a:rPr>
              <a:t>Trekke digital praksis inn i </a:t>
            </a:r>
            <a:r>
              <a:rPr lang="nb-NO" sz="1100" dirty="0" err="1">
                <a:latin typeface="Calibri" panose="020F0502020204030204" pitchFamily="34" charset="0"/>
                <a:cs typeface="Calibri" panose="020F0502020204030204" pitchFamily="34" charset="0"/>
              </a:rPr>
              <a:t>dei</a:t>
            </a:r>
            <a:r>
              <a:rPr lang="nb-NO" sz="1100" dirty="0">
                <a:latin typeface="Calibri" panose="020F0502020204030204" pitchFamily="34" charset="0"/>
                <a:cs typeface="Calibri" panose="020F0502020204030204" pitchFamily="34" charset="0"/>
              </a:rPr>
              <a:t> ulike fagområdene.</a:t>
            </a:r>
          </a:p>
          <a:p>
            <a:endParaRPr lang="nb-NO" sz="1400" dirty="0"/>
          </a:p>
        </p:txBody>
      </p:sp>
      <p:sp>
        <p:nvSpPr>
          <p:cNvPr id="7" name="Plassholder for lysbildenummer 6">
            <a:extLst>
              <a:ext uri="{FF2B5EF4-FFF2-40B4-BE49-F238E27FC236}">
                <a16:creationId xmlns:a16="http://schemas.microsoft.com/office/drawing/2014/main" id="{46C06A56-D1BF-4705-BC89-80822E6A80E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33</a:t>
            </a:fld>
            <a:endParaRPr lang="no-NO"/>
          </a:p>
        </p:txBody>
      </p:sp>
    </p:spTree>
    <p:extLst>
      <p:ext uri="{BB962C8B-B14F-4D97-AF65-F5344CB8AC3E}">
        <p14:creationId xmlns:p14="http://schemas.microsoft.com/office/powerpoint/2010/main" val="642541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xfrm>
            <a:off x="457200" y="533400"/>
            <a:ext cx="2098576" cy="5991944"/>
          </a:xfrm>
          <a:prstGeom prst="rect">
            <a:avLst/>
          </a:prstGeom>
          <a:solidFill>
            <a:schemeClr val="bg1"/>
          </a:solidFill>
          <a:ln>
            <a:solidFill>
              <a:schemeClr val="accent1"/>
            </a:solidFill>
          </a:ln>
        </p:spPr>
        <p:txBody>
          <a:bodyPr spcFirstLastPara="1" wrap="square" lIns="91425" tIns="45700" rIns="91425" bIns="45700" anchor="ctr" anchorCtr="0">
            <a:noAutofit/>
          </a:bodyPr>
          <a:lstStyle/>
          <a:p>
            <a:pPr>
              <a:lnSpc>
                <a:spcPct val="150000"/>
              </a:lnSpc>
              <a:buClr>
                <a:schemeClr val="lt1"/>
              </a:buClr>
              <a:buSzPts val="3600"/>
            </a:pPr>
            <a:r>
              <a:rPr lang="no-NO" sz="1100" b="1" dirty="0">
                <a:solidFill>
                  <a:srgbClr val="002060"/>
                </a:solidFill>
                <a:latin typeface="Calibri" panose="020F0502020204030204" pitchFamily="34" charset="0"/>
                <a:cs typeface="Calibri" panose="020F0502020204030204" pitchFamily="34" charset="0"/>
              </a:rPr>
              <a:t>Måltid</a:t>
            </a:r>
            <a:br>
              <a:rPr lang="nb-NO" sz="3600" dirty="0">
                <a:solidFill>
                  <a:srgbClr val="002060"/>
                </a:solidFill>
              </a:rPr>
            </a:br>
            <a:br>
              <a:rPr lang="nb-NO" sz="1800" dirty="0">
                <a:solidFill>
                  <a:srgbClr val="0070C0"/>
                </a:solidFill>
              </a:rPr>
            </a:br>
            <a:r>
              <a:rPr lang="nb-NO" sz="1000" dirty="0">
                <a:hlinkClick r:id="rId3"/>
              </a:rPr>
              <a:t>Mat og måltider i barnehagen – Helsedirektoratet</a:t>
            </a:r>
            <a:br>
              <a:rPr lang="nb-NO" sz="1000" dirty="0"/>
            </a:br>
            <a:br>
              <a:rPr lang="nb-NO" sz="1000" dirty="0"/>
            </a:br>
            <a:r>
              <a:rPr lang="nb-NO" sz="1000" b="1" dirty="0">
                <a:solidFill>
                  <a:srgbClr val="002060"/>
                </a:solidFill>
                <a:latin typeface="Calibri" panose="020F0502020204030204" pitchFamily="34" charset="0"/>
                <a:cs typeface="Calibri" panose="020F0502020204030204" pitchFamily="34" charset="0"/>
              </a:rPr>
              <a:t>Matpakkens historie:</a:t>
            </a:r>
            <a:br>
              <a:rPr lang="nb-NO" sz="1000" dirty="0">
                <a:solidFill>
                  <a:schemeClr val="bg2"/>
                </a:solidFill>
                <a:latin typeface="Calibri" panose="020F0502020204030204" pitchFamily="34" charset="0"/>
                <a:cs typeface="Calibri" panose="020F0502020204030204" pitchFamily="34" charset="0"/>
              </a:rPr>
            </a:br>
            <a:r>
              <a:rPr lang="nb-NO" sz="1000" dirty="0">
                <a:solidFill>
                  <a:srgbClr val="002060"/>
                </a:solidFill>
                <a:latin typeface="Calibri" panose="020F0502020204030204" pitchFamily="34" charset="0"/>
                <a:cs typeface="Calibri" panose="020F0502020204030204" pitchFamily="34" charset="0"/>
              </a:rPr>
              <a:t>På 20-tallet fant sjefen i skolehelsetjenesten og professor i hygiene, Carl Schiøtz, at grovbrød, melk, rå grønnsaker og frukt var en fin måte å få barn i Oslo til å spise sunt på. Gjerne kombinert med en skje tran til slutt. Tidligere hadde barna spist varm mat på skolen. Problemet var at mange fattige foreldre ikke hadde råd til dette tilbudet. Schiøtz fant ut at grovbrød med pålegg, frukt og grønnsaker var en sunn erstatning som alle hadde råd til. </a:t>
            </a:r>
            <a:r>
              <a:rPr lang="nb-NO" sz="800" dirty="0">
                <a:hlinkClick r:id="rId4"/>
              </a:rPr>
              <a:t>Matpakkens historie (melk.no)</a:t>
            </a:r>
            <a:br>
              <a:rPr lang="nb-NO" sz="800" dirty="0"/>
            </a:br>
            <a:r>
              <a:rPr lang="nb-NO" sz="800" dirty="0"/>
              <a:t>(hentet,12.04.21)</a:t>
            </a:r>
            <a:endParaRPr sz="1000" dirty="0">
              <a:solidFill>
                <a:srgbClr val="002060"/>
              </a:solidFill>
              <a:latin typeface="Calibri" panose="020F0502020204030204" pitchFamily="34" charset="0"/>
              <a:cs typeface="Calibri" panose="020F0502020204030204" pitchFamily="34" charset="0"/>
            </a:endParaRPr>
          </a:p>
        </p:txBody>
      </p:sp>
      <p:sp>
        <p:nvSpPr>
          <p:cNvPr id="198" name="Google Shape;198;p27"/>
          <p:cNvSpPr txBox="1">
            <a:spLocks noGrp="1"/>
          </p:cNvSpPr>
          <p:nvPr>
            <p:ph type="body" idx="1"/>
          </p:nvPr>
        </p:nvSpPr>
        <p:spPr>
          <a:xfrm>
            <a:off x="2771800" y="548680"/>
            <a:ext cx="5925344" cy="597666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87"/>
              <a:buNone/>
            </a:pPr>
            <a:endParaRPr sz="2220" dirty="0">
              <a:solidFill>
                <a:srgbClr val="66FF33"/>
              </a:solidFill>
            </a:endParaRPr>
          </a:p>
          <a:p>
            <a:pPr marL="0" lvl="0" indent="0" algn="l" rtl="0">
              <a:lnSpc>
                <a:spcPct val="90000"/>
              </a:lnSpc>
              <a:spcBef>
                <a:spcPts val="444"/>
              </a:spcBef>
              <a:spcAft>
                <a:spcPts val="0"/>
              </a:spcAft>
              <a:buSzPts val="1887"/>
              <a:buNone/>
            </a:pPr>
            <a:r>
              <a:rPr lang="no-NO" sz="1800" b="1" dirty="0">
                <a:solidFill>
                  <a:srgbClr val="002060"/>
                </a:solidFill>
                <a:latin typeface="Calibri" panose="020F0502020204030204" pitchFamily="34" charset="0"/>
                <a:cs typeface="Calibri" panose="020F0502020204030204" pitchFamily="34" charset="0"/>
              </a:rPr>
              <a:t>Mat og kosthald</a:t>
            </a:r>
            <a:endParaRPr sz="1800" b="1" dirty="0">
              <a:solidFill>
                <a:srgbClr val="002060"/>
              </a:solidFill>
              <a:latin typeface="Calibri" panose="020F0502020204030204" pitchFamily="34" charset="0"/>
              <a:cs typeface="Calibri" panose="020F0502020204030204" pitchFamily="34" charset="0"/>
            </a:endParaRPr>
          </a:p>
          <a:p>
            <a:pPr marL="0" lvl="0" indent="0" algn="l" rtl="0">
              <a:lnSpc>
                <a:spcPct val="90000"/>
              </a:lnSpc>
              <a:spcBef>
                <a:spcPts val="222"/>
              </a:spcBef>
              <a:spcAft>
                <a:spcPts val="0"/>
              </a:spcAft>
              <a:buSzPts val="944"/>
              <a:buNone/>
            </a:pPr>
            <a:endParaRPr lang="nb-NO" sz="1110" dirty="0">
              <a:solidFill>
                <a:srgbClr val="00B050"/>
              </a:solidFill>
            </a:endParaRPr>
          </a:p>
          <a:p>
            <a:pPr marL="0" lvl="0" indent="0" algn="l" rtl="0">
              <a:lnSpc>
                <a:spcPct val="90000"/>
              </a:lnSpc>
              <a:spcBef>
                <a:spcPts val="222"/>
              </a:spcBef>
              <a:spcAft>
                <a:spcPts val="0"/>
              </a:spcAft>
              <a:buSzPts val="944"/>
              <a:buNone/>
            </a:pPr>
            <a:r>
              <a:rPr lang="nb-NO" sz="1800" b="1" dirty="0">
                <a:solidFill>
                  <a:srgbClr val="002060"/>
                </a:solidFill>
                <a:latin typeface="Calibri" panose="020F0502020204030204" pitchFamily="34" charset="0"/>
                <a:cs typeface="Calibri" panose="020F0502020204030204" pitchFamily="34" charset="0"/>
              </a:rPr>
              <a:t>Mål: Måltidsglede </a:t>
            </a:r>
          </a:p>
          <a:p>
            <a:pPr marL="0" lvl="0" indent="0" algn="l" rtl="0">
              <a:lnSpc>
                <a:spcPct val="90000"/>
              </a:lnSpc>
              <a:spcBef>
                <a:spcPts val="222"/>
              </a:spcBef>
              <a:spcAft>
                <a:spcPts val="0"/>
              </a:spcAft>
              <a:buSzPts val="944"/>
              <a:buNone/>
            </a:pPr>
            <a:endParaRPr lang="nb-NO" sz="1110" dirty="0">
              <a:solidFill>
                <a:schemeClr val="tx1"/>
              </a:solidFill>
            </a:endParaRPr>
          </a:p>
          <a:p>
            <a:pPr marL="0" lvl="0" indent="0" algn="l" rtl="0">
              <a:lnSpc>
                <a:spcPct val="90000"/>
              </a:lnSpc>
              <a:spcBef>
                <a:spcPts val="222"/>
              </a:spcBef>
              <a:spcAft>
                <a:spcPts val="0"/>
              </a:spcAft>
              <a:buSzPts val="944"/>
              <a:buNone/>
            </a:pPr>
            <a:r>
              <a:rPr lang="nb-NO" sz="1100" dirty="0" err="1">
                <a:solidFill>
                  <a:schemeClr val="tx1"/>
                </a:solidFill>
                <a:latin typeface="Calibri" panose="020F0502020204030204" pitchFamily="34" charset="0"/>
                <a:cs typeface="Calibri" panose="020F0502020204030204" pitchFamily="34" charset="0"/>
              </a:rPr>
              <a:t>Eit</a:t>
            </a:r>
            <a:r>
              <a:rPr lang="nb-NO" sz="1100" dirty="0">
                <a:solidFill>
                  <a:schemeClr val="tx1"/>
                </a:solidFill>
                <a:latin typeface="Calibri" panose="020F0502020204030204" pitchFamily="34" charset="0"/>
                <a:cs typeface="Calibri" panose="020F0502020204030204" pitchFamily="34" charset="0"/>
              </a:rPr>
              <a:t> måltid skal </a:t>
            </a:r>
            <a:r>
              <a:rPr lang="nb-NO" sz="1100" dirty="0" err="1">
                <a:solidFill>
                  <a:schemeClr val="tx1"/>
                </a:solidFill>
                <a:latin typeface="Calibri" panose="020F0502020204030204" pitchFamily="34" charset="0"/>
                <a:cs typeface="Calibri" panose="020F0502020204030204" pitchFamily="34" charset="0"/>
              </a:rPr>
              <a:t>vere</a:t>
            </a:r>
            <a:r>
              <a:rPr lang="nb-NO" sz="1100" dirty="0">
                <a:solidFill>
                  <a:schemeClr val="tx1"/>
                </a:solidFill>
                <a:latin typeface="Calibri" panose="020F0502020204030204" pitchFamily="34" charset="0"/>
                <a:cs typeface="Calibri" panose="020F0502020204030204" pitchFamily="34" charset="0"/>
              </a:rPr>
              <a:t> prega av nærvær, trivsel, fellesskap og samtaler, slik at vi kan bidra til måltidsglede hjå </a:t>
            </a:r>
            <a:r>
              <a:rPr lang="nb-NO" sz="1100" dirty="0" err="1">
                <a:solidFill>
                  <a:schemeClr val="tx1"/>
                </a:solidFill>
                <a:latin typeface="Calibri" panose="020F0502020204030204" pitchFamily="34" charset="0"/>
                <a:cs typeface="Calibri" panose="020F0502020204030204" pitchFamily="34" charset="0"/>
              </a:rPr>
              <a:t>borna</a:t>
            </a:r>
            <a:r>
              <a:rPr lang="nb-NO" sz="1100"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Eit</a:t>
            </a:r>
            <a:r>
              <a:rPr lang="nb-NO" sz="1100" dirty="0">
                <a:solidFill>
                  <a:schemeClr val="tx1"/>
                </a:solidFill>
                <a:latin typeface="Calibri" panose="020F0502020204030204" pitchFamily="34" charset="0"/>
                <a:cs typeface="Calibri" panose="020F0502020204030204" pitchFamily="34" charset="0"/>
              </a:rPr>
              <a:t> sundt og variert </a:t>
            </a:r>
            <a:r>
              <a:rPr lang="nb-NO" sz="1100" dirty="0" err="1">
                <a:solidFill>
                  <a:schemeClr val="tx1"/>
                </a:solidFill>
                <a:latin typeface="Calibri" panose="020F0502020204030204" pitchFamily="34" charset="0"/>
                <a:cs typeface="Calibri" panose="020F0502020204030204" pitchFamily="34" charset="0"/>
              </a:rPr>
              <a:t>kosthald</a:t>
            </a:r>
            <a:r>
              <a:rPr lang="nb-NO" sz="1100" dirty="0">
                <a:solidFill>
                  <a:schemeClr val="tx1"/>
                </a:solidFill>
                <a:latin typeface="Calibri" panose="020F0502020204030204" pitchFamily="34" charset="0"/>
                <a:cs typeface="Calibri" panose="020F0502020204030204" pitchFamily="34" charset="0"/>
              </a:rPr>
              <a:t> med gode </a:t>
            </a:r>
            <a:r>
              <a:rPr lang="nb-NO" sz="1100" dirty="0" err="1">
                <a:solidFill>
                  <a:schemeClr val="tx1"/>
                </a:solidFill>
                <a:latin typeface="Calibri" panose="020F0502020204030204" pitchFamily="34" charset="0"/>
                <a:cs typeface="Calibri" panose="020F0502020204030204" pitchFamily="34" charset="0"/>
              </a:rPr>
              <a:t>smaksopplevingar</a:t>
            </a:r>
            <a:r>
              <a:rPr lang="nb-NO" sz="1100" dirty="0">
                <a:solidFill>
                  <a:schemeClr val="tx1"/>
                </a:solidFill>
                <a:latin typeface="Calibri" panose="020F0502020204030204" pitchFamily="34" charset="0"/>
                <a:cs typeface="Calibri" panose="020F0502020204030204" pitchFamily="34" charset="0"/>
              </a:rPr>
              <a:t> er viktig for </a:t>
            </a:r>
            <a:r>
              <a:rPr lang="nb-NO" sz="1100" dirty="0" err="1">
                <a:solidFill>
                  <a:schemeClr val="tx1"/>
                </a:solidFill>
                <a:latin typeface="Calibri" panose="020F0502020204030204" pitchFamily="34" charset="0"/>
                <a:cs typeface="Calibri" panose="020F0502020204030204" pitchFamily="34" charset="0"/>
              </a:rPr>
              <a:t>born</a:t>
            </a:r>
            <a:r>
              <a:rPr lang="nb-NO" sz="1100" dirty="0">
                <a:solidFill>
                  <a:schemeClr val="tx1"/>
                </a:solidFill>
                <a:latin typeface="Calibri" panose="020F0502020204030204" pitchFamily="34" charset="0"/>
                <a:cs typeface="Calibri" panose="020F0502020204030204" pitchFamily="34" charset="0"/>
              </a:rPr>
              <a:t>. </a:t>
            </a:r>
          </a:p>
          <a:p>
            <a:pPr marL="0" lvl="0" indent="0" algn="l" rtl="0">
              <a:lnSpc>
                <a:spcPct val="90000"/>
              </a:lnSpc>
              <a:spcBef>
                <a:spcPts val="222"/>
              </a:spcBef>
              <a:spcAft>
                <a:spcPts val="0"/>
              </a:spcAft>
              <a:buSzPts val="944"/>
              <a:buNone/>
            </a:pPr>
            <a:endParaRPr lang="nb-NO" sz="11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222"/>
              </a:spcBef>
              <a:spcAft>
                <a:spcPts val="0"/>
              </a:spcAft>
              <a:buSzPts val="944"/>
              <a:buNone/>
            </a:pPr>
            <a:r>
              <a:rPr lang="nb-NO" sz="1100" dirty="0">
                <a:solidFill>
                  <a:schemeClr val="tx1"/>
                </a:solidFill>
                <a:latin typeface="Calibri" panose="020F0502020204030204" pitchFamily="34" charset="0"/>
                <a:cs typeface="Calibri" panose="020F0502020204030204" pitchFamily="34" charset="0"/>
              </a:rPr>
              <a:t>Lunsj er </a:t>
            </a:r>
            <a:r>
              <a:rPr lang="nb-NO" sz="1100" dirty="0" err="1">
                <a:solidFill>
                  <a:schemeClr val="tx1"/>
                </a:solidFill>
                <a:latin typeface="Calibri" panose="020F0502020204030204" pitchFamily="34" charset="0"/>
                <a:cs typeface="Calibri" panose="020F0502020204030204" pitchFamily="34" charset="0"/>
              </a:rPr>
              <a:t>eit</a:t>
            </a:r>
            <a:r>
              <a:rPr lang="nb-NO" sz="1100" dirty="0">
                <a:solidFill>
                  <a:schemeClr val="tx1"/>
                </a:solidFill>
                <a:latin typeface="Calibri" panose="020F0502020204030204" pitchFamily="34" charset="0"/>
                <a:cs typeface="Calibri" panose="020F0502020204030204" pitchFamily="34" charset="0"/>
              </a:rPr>
              <a:t> viktig samlingspunkt og </a:t>
            </a:r>
            <a:r>
              <a:rPr lang="nb-NO" sz="1100" dirty="0" err="1">
                <a:solidFill>
                  <a:schemeClr val="tx1"/>
                </a:solidFill>
                <a:latin typeface="Calibri" panose="020F0502020204030204" pitchFamily="34" charset="0"/>
                <a:cs typeface="Calibri" panose="020F0502020204030204" pitchFamily="34" charset="0"/>
              </a:rPr>
              <a:t>ein</a:t>
            </a:r>
            <a:r>
              <a:rPr lang="nb-NO" sz="1100" dirty="0">
                <a:solidFill>
                  <a:schemeClr val="tx1"/>
                </a:solidFill>
                <a:latin typeface="Calibri" panose="020F0502020204030204" pitchFamily="34" charset="0"/>
                <a:cs typeface="Calibri" panose="020F0502020204030204" pitchFamily="34" charset="0"/>
              </a:rPr>
              <a:t> pause i </a:t>
            </a:r>
            <a:r>
              <a:rPr lang="nb-NO" sz="1100" dirty="0" err="1">
                <a:solidFill>
                  <a:schemeClr val="tx1"/>
                </a:solidFill>
                <a:latin typeface="Calibri" panose="020F0502020204030204" pitchFamily="34" charset="0"/>
                <a:cs typeface="Calibri" panose="020F0502020204030204" pitchFamily="34" charset="0"/>
              </a:rPr>
              <a:t>kvardagen</a:t>
            </a:r>
            <a:r>
              <a:rPr lang="nb-NO" sz="1100" dirty="0">
                <a:solidFill>
                  <a:schemeClr val="tx1"/>
                </a:solidFill>
                <a:latin typeface="Calibri" panose="020F0502020204030204" pitchFamily="34" charset="0"/>
                <a:cs typeface="Calibri" panose="020F0502020204030204" pitchFamily="34" charset="0"/>
              </a:rPr>
              <a:t>. Her kan vi styrke barns oppleving av </a:t>
            </a:r>
            <a:r>
              <a:rPr lang="nb-NO" sz="1100" dirty="0" err="1">
                <a:solidFill>
                  <a:schemeClr val="tx1"/>
                </a:solidFill>
                <a:latin typeface="Calibri" panose="020F0502020204030204" pitchFamily="34" charset="0"/>
                <a:cs typeface="Calibri" panose="020F0502020204030204" pitchFamily="34" charset="0"/>
              </a:rPr>
              <a:t>tilhørigheit</a:t>
            </a:r>
            <a:r>
              <a:rPr lang="nb-NO" sz="1100" dirty="0">
                <a:solidFill>
                  <a:schemeClr val="tx1"/>
                </a:solidFill>
                <a:latin typeface="Calibri" panose="020F0502020204030204" pitchFamily="34" charset="0"/>
                <a:cs typeface="Calibri" panose="020F0502020204030204" pitchFamily="34" charset="0"/>
              </a:rPr>
              <a:t> gjennom samtale, </a:t>
            </a:r>
            <a:r>
              <a:rPr lang="nb-NO" sz="1100" dirty="0" err="1">
                <a:solidFill>
                  <a:schemeClr val="tx1"/>
                </a:solidFill>
                <a:latin typeface="Calibri" panose="020F0502020204030204" pitchFamily="34" charset="0"/>
                <a:cs typeface="Calibri" panose="020F0502020204030204" pitchFamily="34" charset="0"/>
              </a:rPr>
              <a:t>forteljingar</a:t>
            </a:r>
            <a:r>
              <a:rPr lang="nb-NO" sz="1100" dirty="0">
                <a:solidFill>
                  <a:schemeClr val="tx1"/>
                </a:solidFill>
                <a:latin typeface="Calibri" panose="020F0502020204030204" pitchFamily="34" charset="0"/>
                <a:cs typeface="Calibri" panose="020F0502020204030204" pitchFamily="34" charset="0"/>
              </a:rPr>
              <a:t> og </a:t>
            </a:r>
            <a:r>
              <a:rPr lang="nb-NO" sz="1100" dirty="0" err="1">
                <a:solidFill>
                  <a:schemeClr val="tx1"/>
                </a:solidFill>
                <a:latin typeface="Calibri" panose="020F0502020204030204" pitchFamily="34" charset="0"/>
                <a:cs typeface="Calibri" panose="020F0502020204030204" pitchFamily="34" charset="0"/>
              </a:rPr>
              <a:t>diskusjonar</a:t>
            </a:r>
            <a:r>
              <a:rPr lang="nb-NO" sz="1100" dirty="0">
                <a:solidFill>
                  <a:schemeClr val="tx1"/>
                </a:solidFill>
                <a:latin typeface="Calibri" panose="020F0502020204030204" pitchFamily="34" charset="0"/>
                <a:cs typeface="Calibri" panose="020F0502020204030204" pitchFamily="34" charset="0"/>
              </a:rPr>
              <a:t> (alt etter </a:t>
            </a:r>
            <a:r>
              <a:rPr lang="nb-NO" sz="1100" dirty="0" err="1">
                <a:solidFill>
                  <a:schemeClr val="tx1"/>
                </a:solidFill>
                <a:latin typeface="Calibri" panose="020F0502020204030204" pitchFamily="34" charset="0"/>
                <a:cs typeface="Calibri" panose="020F0502020204030204" pitchFamily="34" charset="0"/>
              </a:rPr>
              <a:t>bornas</a:t>
            </a:r>
            <a:r>
              <a:rPr lang="nb-NO" sz="1100" dirty="0">
                <a:solidFill>
                  <a:schemeClr val="tx1"/>
                </a:solidFill>
                <a:latin typeface="Calibri" panose="020F0502020204030204" pitchFamily="34" charset="0"/>
                <a:cs typeface="Calibri" panose="020F0502020204030204" pitchFamily="34" charset="0"/>
              </a:rPr>
              <a:t> alder). Vi kan ta opp tråden på </a:t>
            </a:r>
            <a:r>
              <a:rPr lang="nb-NO" sz="1100" dirty="0" err="1">
                <a:solidFill>
                  <a:schemeClr val="tx1"/>
                </a:solidFill>
                <a:latin typeface="Calibri" panose="020F0502020204030204" pitchFamily="34" charset="0"/>
                <a:cs typeface="Calibri" panose="020F0502020204030204" pitchFamily="34" charset="0"/>
              </a:rPr>
              <a:t>noko</a:t>
            </a:r>
            <a:r>
              <a:rPr lang="nb-NO" sz="1100"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borna</a:t>
            </a:r>
            <a:r>
              <a:rPr lang="nb-NO" sz="1100" dirty="0">
                <a:solidFill>
                  <a:schemeClr val="tx1"/>
                </a:solidFill>
                <a:latin typeface="Calibri" panose="020F0502020204030204" pitchFamily="34" charset="0"/>
                <a:cs typeface="Calibri" panose="020F0502020204030204" pitchFamily="34" charset="0"/>
              </a:rPr>
              <a:t> har opplevd i barnehagen, eller små og store tema som </a:t>
            </a:r>
            <a:r>
              <a:rPr lang="nb-NO" sz="1100" dirty="0" err="1">
                <a:solidFill>
                  <a:schemeClr val="tx1"/>
                </a:solidFill>
                <a:latin typeface="Calibri" panose="020F0502020204030204" pitchFamily="34" charset="0"/>
                <a:cs typeface="Calibri" panose="020F0502020204030204" pitchFamily="34" charset="0"/>
              </a:rPr>
              <a:t>born</a:t>
            </a:r>
            <a:r>
              <a:rPr lang="nb-NO" sz="1100" dirty="0">
                <a:solidFill>
                  <a:schemeClr val="tx1"/>
                </a:solidFill>
                <a:latin typeface="Calibri" panose="020F0502020204030204" pitchFamily="34" charset="0"/>
                <a:cs typeface="Calibri" panose="020F0502020204030204" pitchFamily="34" charset="0"/>
              </a:rPr>
              <a:t> vil </a:t>
            </a:r>
            <a:r>
              <a:rPr lang="nb-NO" sz="1100" dirty="0" err="1">
                <a:solidFill>
                  <a:schemeClr val="tx1"/>
                </a:solidFill>
                <a:latin typeface="Calibri" panose="020F0502020204030204" pitchFamily="34" charset="0"/>
                <a:cs typeface="Calibri" panose="020F0502020204030204" pitchFamily="34" charset="0"/>
              </a:rPr>
              <a:t>fortelje</a:t>
            </a:r>
            <a:r>
              <a:rPr lang="nb-NO" sz="1100" dirty="0">
                <a:solidFill>
                  <a:schemeClr val="tx1"/>
                </a:solidFill>
                <a:latin typeface="Calibri" panose="020F0502020204030204" pitchFamily="34" charset="0"/>
                <a:cs typeface="Calibri" panose="020F0502020204030204" pitchFamily="34" charset="0"/>
              </a:rPr>
              <a:t> om. Ofte skjer det </a:t>
            </a:r>
            <a:r>
              <a:rPr lang="nb-NO" sz="1100" dirty="0" err="1">
                <a:solidFill>
                  <a:schemeClr val="tx1"/>
                </a:solidFill>
                <a:latin typeface="Calibri" panose="020F0502020204030204" pitchFamily="34" charset="0"/>
                <a:cs typeface="Calibri" panose="020F0502020204030204" pitchFamily="34" charset="0"/>
              </a:rPr>
              <a:t>noko</a:t>
            </a:r>
            <a:r>
              <a:rPr lang="nb-NO" sz="1100" dirty="0">
                <a:solidFill>
                  <a:schemeClr val="tx1"/>
                </a:solidFill>
                <a:latin typeface="Calibri" panose="020F0502020204030204" pitchFamily="34" charset="0"/>
                <a:cs typeface="Calibri" panose="020F0502020204030204" pitchFamily="34" charset="0"/>
              </a:rPr>
              <a:t> spontant under måltidet. Vi kan fange </a:t>
            </a:r>
            <a:r>
              <a:rPr lang="nb-NO" sz="1100" dirty="0" err="1">
                <a:solidFill>
                  <a:schemeClr val="tx1"/>
                </a:solidFill>
                <a:latin typeface="Calibri" panose="020F0502020204030204" pitchFamily="34" charset="0"/>
                <a:cs typeface="Calibri" panose="020F0502020204030204" pitchFamily="34" charset="0"/>
              </a:rPr>
              <a:t>bornas</a:t>
            </a:r>
            <a:r>
              <a:rPr lang="nb-NO" sz="1100" dirty="0">
                <a:solidFill>
                  <a:schemeClr val="tx1"/>
                </a:solidFill>
                <a:latin typeface="Calibri" panose="020F0502020204030204" pitchFamily="34" charset="0"/>
                <a:cs typeface="Calibri" panose="020F0502020204030204" pitchFamily="34" charset="0"/>
              </a:rPr>
              <a:t> interesse for vitaminer i </a:t>
            </a:r>
            <a:r>
              <a:rPr lang="nb-NO" sz="1100" dirty="0" err="1">
                <a:solidFill>
                  <a:schemeClr val="tx1"/>
                </a:solidFill>
                <a:latin typeface="Calibri" panose="020F0502020204030204" pitchFamily="34" charset="0"/>
                <a:cs typeface="Calibri" panose="020F0502020204030204" pitchFamily="34" charset="0"/>
              </a:rPr>
              <a:t>feks</a:t>
            </a:r>
            <a:r>
              <a:rPr lang="nb-NO" sz="1100" dirty="0">
                <a:solidFill>
                  <a:schemeClr val="tx1"/>
                </a:solidFill>
                <a:latin typeface="Calibri" panose="020F0502020204030204" pitchFamily="34" charset="0"/>
                <a:cs typeface="Calibri" panose="020F0502020204030204" pitchFamily="34" charset="0"/>
              </a:rPr>
              <a:t> i gulrota til Per og makrell i tomat til Lise. </a:t>
            </a:r>
            <a:r>
              <a:rPr lang="nb-NO" sz="1100" dirty="0" err="1">
                <a:solidFill>
                  <a:schemeClr val="tx1"/>
                </a:solidFill>
                <a:latin typeface="Calibri" panose="020F0502020204030204" pitchFamily="34" charset="0"/>
                <a:cs typeface="Calibri" panose="020F0502020204030204" pitchFamily="34" charset="0"/>
              </a:rPr>
              <a:t>Nokon</a:t>
            </a:r>
            <a:r>
              <a:rPr lang="nb-NO" sz="1100" dirty="0">
                <a:solidFill>
                  <a:schemeClr val="tx1"/>
                </a:solidFill>
                <a:latin typeface="Calibri" panose="020F0502020204030204" pitchFamily="34" charset="0"/>
                <a:cs typeface="Calibri" panose="020F0502020204030204" pitchFamily="34" charset="0"/>
              </a:rPr>
              <a:t> syns makrell i tomat </a:t>
            </a:r>
            <a:r>
              <a:rPr lang="nb-NO" sz="1100" dirty="0" err="1">
                <a:solidFill>
                  <a:schemeClr val="tx1"/>
                </a:solidFill>
                <a:latin typeface="Calibri" panose="020F0502020204030204" pitchFamily="34" charset="0"/>
                <a:cs typeface="Calibri" panose="020F0502020204030204" pitchFamily="34" charset="0"/>
              </a:rPr>
              <a:t>luktar</a:t>
            </a:r>
            <a:r>
              <a:rPr lang="nb-NO" sz="1100"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dårleg</a:t>
            </a:r>
            <a:r>
              <a:rPr lang="nb-NO" sz="1100" dirty="0">
                <a:solidFill>
                  <a:schemeClr val="tx1"/>
                </a:solidFill>
                <a:latin typeface="Calibri" panose="020F0502020204030204" pitchFamily="34" charset="0"/>
                <a:cs typeface="Calibri" panose="020F0502020204030204" pitchFamily="34" charset="0"/>
              </a:rPr>
              <a:t> og andre synes det er heilt deilig å ete. Her er vi </a:t>
            </a:r>
            <a:r>
              <a:rPr lang="nb-NO" sz="1100" dirty="0" err="1">
                <a:solidFill>
                  <a:schemeClr val="tx1"/>
                </a:solidFill>
                <a:latin typeface="Calibri" panose="020F0502020204030204" pitchFamily="34" charset="0"/>
                <a:cs typeface="Calibri" panose="020F0502020204030204" pitchFamily="34" charset="0"/>
              </a:rPr>
              <a:t>rollemodellar</a:t>
            </a:r>
            <a:r>
              <a:rPr lang="nb-NO" sz="1100" dirty="0">
                <a:solidFill>
                  <a:schemeClr val="tx1"/>
                </a:solidFill>
                <a:latin typeface="Calibri" panose="020F0502020204030204" pitchFamily="34" charset="0"/>
                <a:cs typeface="Calibri" panose="020F0502020204030204" pitchFamily="34" charset="0"/>
              </a:rPr>
              <a:t> for </a:t>
            </a:r>
            <a:r>
              <a:rPr lang="nb-NO" sz="1100" dirty="0" err="1">
                <a:solidFill>
                  <a:schemeClr val="tx1"/>
                </a:solidFill>
                <a:latin typeface="Calibri" panose="020F0502020204030204" pitchFamily="34" charset="0"/>
                <a:cs typeface="Calibri" panose="020F0502020204030204" pitchFamily="34" charset="0"/>
              </a:rPr>
              <a:t>borna</a:t>
            </a:r>
            <a:r>
              <a:rPr lang="nb-NO" sz="1100"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Born</a:t>
            </a:r>
            <a:r>
              <a:rPr lang="nb-NO" sz="1100" dirty="0">
                <a:solidFill>
                  <a:schemeClr val="tx1"/>
                </a:solidFill>
                <a:latin typeface="Calibri" panose="020F0502020204030204" pitchFamily="34" charset="0"/>
                <a:cs typeface="Calibri" panose="020F0502020204030204" pitchFamily="34" charset="0"/>
              </a:rPr>
              <a:t> er også interesserte i andre </a:t>
            </a:r>
            <a:r>
              <a:rPr lang="nb-NO" sz="1100" dirty="0" err="1">
                <a:solidFill>
                  <a:schemeClr val="tx1"/>
                </a:solidFill>
                <a:latin typeface="Calibri" panose="020F0502020204030204" pitchFamily="34" charset="0"/>
                <a:cs typeface="Calibri" panose="020F0502020204030204" pitchFamily="34" charset="0"/>
              </a:rPr>
              <a:t>born</a:t>
            </a:r>
            <a:r>
              <a:rPr lang="nb-NO" sz="1100" dirty="0">
                <a:solidFill>
                  <a:schemeClr val="tx1"/>
                </a:solidFill>
                <a:latin typeface="Calibri" panose="020F0502020204030204" pitchFamily="34" charset="0"/>
                <a:cs typeface="Calibri" panose="020F0502020204030204" pitchFamily="34" charset="0"/>
              </a:rPr>
              <a:t> si matpakke og kva </a:t>
            </a:r>
            <a:r>
              <a:rPr lang="nb-NO" sz="1100" dirty="0" err="1">
                <a:solidFill>
                  <a:schemeClr val="tx1"/>
                </a:solidFill>
                <a:latin typeface="Calibri" panose="020F0502020204030204" pitchFamily="34" charset="0"/>
                <a:cs typeface="Calibri" panose="020F0502020204030204" pitchFamily="34" charset="0"/>
              </a:rPr>
              <a:t>dei</a:t>
            </a:r>
            <a:r>
              <a:rPr lang="nb-NO" sz="1100" dirty="0">
                <a:solidFill>
                  <a:schemeClr val="tx1"/>
                </a:solidFill>
                <a:latin typeface="Calibri" panose="020F0502020204030204" pitchFamily="34" charset="0"/>
                <a:cs typeface="Calibri" panose="020F0502020204030204" pitchFamily="34" charset="0"/>
              </a:rPr>
              <a:t> har med. Då kan </a:t>
            </a:r>
            <a:r>
              <a:rPr lang="nb-NO" sz="1100" dirty="0" err="1">
                <a:solidFill>
                  <a:schemeClr val="tx1"/>
                </a:solidFill>
                <a:latin typeface="Calibri" panose="020F0502020204030204" pitchFamily="34" charset="0"/>
                <a:cs typeface="Calibri" panose="020F0502020204030204" pitchFamily="34" charset="0"/>
              </a:rPr>
              <a:t>born</a:t>
            </a:r>
            <a:r>
              <a:rPr lang="nb-NO" sz="1100" dirty="0">
                <a:solidFill>
                  <a:schemeClr val="tx1"/>
                </a:solidFill>
                <a:latin typeface="Calibri" panose="020F0502020204030204" pitchFamily="34" charset="0"/>
                <a:cs typeface="Calibri" panose="020F0502020204030204" pitchFamily="34" charset="0"/>
              </a:rPr>
              <a:t> få høve til å dele og smake på </a:t>
            </a:r>
            <a:r>
              <a:rPr lang="nb-NO" sz="1100" dirty="0" err="1">
                <a:solidFill>
                  <a:schemeClr val="tx1"/>
                </a:solidFill>
                <a:latin typeface="Calibri" panose="020F0502020204030204" pitchFamily="34" charset="0"/>
                <a:cs typeface="Calibri" panose="020F0502020204030204" pitchFamily="34" charset="0"/>
              </a:rPr>
              <a:t>noko</a:t>
            </a:r>
            <a:r>
              <a:rPr lang="nb-NO" sz="1100"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dei</a:t>
            </a:r>
            <a:r>
              <a:rPr lang="nb-NO" sz="1100"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ikkje</a:t>
            </a:r>
            <a:r>
              <a:rPr lang="nb-NO" sz="1100" dirty="0">
                <a:solidFill>
                  <a:schemeClr val="tx1"/>
                </a:solidFill>
                <a:latin typeface="Calibri" panose="020F0502020204030204" pitchFamily="34" charset="0"/>
                <a:cs typeface="Calibri" panose="020F0502020204030204" pitchFamily="34" charset="0"/>
              </a:rPr>
              <a:t> har smakt før (</a:t>
            </a:r>
            <a:r>
              <a:rPr lang="nb-NO" sz="1100" dirty="0" err="1">
                <a:solidFill>
                  <a:schemeClr val="tx1"/>
                </a:solidFill>
                <a:latin typeface="Calibri" panose="020F0502020204030204" pitchFamily="34" charset="0"/>
                <a:cs typeface="Calibri" panose="020F0502020204030204" pitchFamily="34" charset="0"/>
              </a:rPr>
              <a:t>Ikkje</a:t>
            </a:r>
            <a:r>
              <a:rPr lang="nb-NO" sz="1100"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no</a:t>
            </a:r>
            <a:r>
              <a:rPr lang="nb-NO" sz="1100" dirty="0">
                <a:solidFill>
                  <a:schemeClr val="tx1"/>
                </a:solidFill>
                <a:latin typeface="Calibri" panose="020F0502020204030204" pitchFamily="34" charset="0"/>
                <a:cs typeface="Calibri" panose="020F0502020204030204" pitchFamily="34" charset="0"/>
              </a:rPr>
              <a:t> i korona!!). Ved måltid </a:t>
            </a:r>
            <a:r>
              <a:rPr lang="nb-NO" sz="1100" dirty="0" err="1">
                <a:solidFill>
                  <a:schemeClr val="tx1"/>
                </a:solidFill>
                <a:latin typeface="Calibri" panose="020F0502020204030204" pitchFamily="34" charset="0"/>
                <a:cs typeface="Calibri" panose="020F0502020204030204" pitchFamily="34" charset="0"/>
              </a:rPr>
              <a:t>utviklar</a:t>
            </a:r>
            <a:r>
              <a:rPr lang="nb-NO" sz="1100" dirty="0">
                <a:solidFill>
                  <a:schemeClr val="tx1"/>
                </a:solidFill>
                <a:latin typeface="Calibri" panose="020F0502020204030204" pitchFamily="34" charset="0"/>
                <a:cs typeface="Calibri" panose="020F0502020204030204" pitchFamily="34" charset="0"/>
              </a:rPr>
              <a:t> vi </a:t>
            </a:r>
            <a:r>
              <a:rPr lang="nb-NO" sz="1100" dirty="0" err="1">
                <a:solidFill>
                  <a:schemeClr val="tx1"/>
                </a:solidFill>
                <a:latin typeface="Calibri" panose="020F0502020204030204" pitchFamily="34" charset="0"/>
                <a:cs typeface="Calibri" panose="020F0502020204030204" pitchFamily="34" charset="0"/>
              </a:rPr>
              <a:t>bornas</a:t>
            </a:r>
            <a:r>
              <a:rPr lang="nb-NO" sz="1100" dirty="0">
                <a:solidFill>
                  <a:schemeClr val="tx1"/>
                </a:solidFill>
                <a:latin typeface="Calibri" panose="020F0502020204030204" pitchFamily="34" charset="0"/>
                <a:cs typeface="Calibri" panose="020F0502020204030204" pitchFamily="34" charset="0"/>
              </a:rPr>
              <a:t> sosiale kompetanse og forståelse, respekt for andre kulturer. </a:t>
            </a:r>
            <a:r>
              <a:rPr lang="nb-NO" sz="1100" dirty="0" err="1">
                <a:solidFill>
                  <a:schemeClr val="tx1"/>
                </a:solidFill>
                <a:latin typeface="Calibri" panose="020F0502020204030204" pitchFamily="34" charset="0"/>
                <a:cs typeface="Calibri" panose="020F0502020204030204" pitchFamily="34" charset="0"/>
              </a:rPr>
              <a:t>Born</a:t>
            </a:r>
            <a:r>
              <a:rPr lang="nb-NO" sz="1100" dirty="0">
                <a:solidFill>
                  <a:schemeClr val="tx1"/>
                </a:solidFill>
                <a:latin typeface="Calibri" panose="020F0502020204030204" pitchFamily="34" charset="0"/>
                <a:cs typeface="Calibri" panose="020F0502020204030204" pitchFamily="34" charset="0"/>
              </a:rPr>
              <a:t> har ulik mat i matboksen. Vi kan gjennom pedagogiske tema lage enkle </a:t>
            </a:r>
            <a:r>
              <a:rPr lang="nb-NO" sz="1100" dirty="0" err="1">
                <a:solidFill>
                  <a:schemeClr val="tx1"/>
                </a:solidFill>
                <a:latin typeface="Calibri" panose="020F0502020204030204" pitchFamily="34" charset="0"/>
                <a:cs typeface="Calibri" panose="020F0502020204030204" pitchFamily="34" charset="0"/>
              </a:rPr>
              <a:t>rettar</a:t>
            </a:r>
            <a:r>
              <a:rPr lang="nb-NO" sz="1100"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frå</a:t>
            </a:r>
            <a:r>
              <a:rPr lang="nb-NO" sz="1100"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ein</a:t>
            </a:r>
            <a:r>
              <a:rPr lang="nb-NO" sz="1100" dirty="0">
                <a:solidFill>
                  <a:schemeClr val="tx1"/>
                </a:solidFill>
                <a:latin typeface="Calibri" panose="020F0502020204030204" pitchFamily="34" charset="0"/>
                <a:cs typeface="Calibri" panose="020F0502020204030204" pitchFamily="34" charset="0"/>
              </a:rPr>
              <a:t> anna kultur. Dermed bidrar vi til at </a:t>
            </a:r>
            <a:r>
              <a:rPr lang="nb-NO" sz="1100" dirty="0" err="1">
                <a:solidFill>
                  <a:schemeClr val="tx1"/>
                </a:solidFill>
                <a:latin typeface="Calibri" panose="020F0502020204030204" pitchFamily="34" charset="0"/>
                <a:cs typeface="Calibri" panose="020F0502020204030204" pitchFamily="34" charset="0"/>
              </a:rPr>
              <a:t>born</a:t>
            </a:r>
            <a:r>
              <a:rPr lang="nb-NO" sz="1100" dirty="0">
                <a:solidFill>
                  <a:schemeClr val="tx1"/>
                </a:solidFill>
                <a:latin typeface="Calibri" panose="020F0502020204030204" pitchFamily="34" charset="0"/>
                <a:cs typeface="Calibri" panose="020F0502020204030204" pitchFamily="34" charset="0"/>
              </a:rPr>
              <a:t> vert nysgjerrige og tør å prøve og smake på </a:t>
            </a:r>
            <a:r>
              <a:rPr lang="nb-NO" sz="1100" dirty="0" err="1">
                <a:solidFill>
                  <a:schemeClr val="tx1"/>
                </a:solidFill>
                <a:latin typeface="Calibri" panose="020F0502020204030204" pitchFamily="34" charset="0"/>
                <a:cs typeface="Calibri" panose="020F0502020204030204" pitchFamily="34" charset="0"/>
              </a:rPr>
              <a:t>noko</a:t>
            </a:r>
            <a:r>
              <a:rPr lang="nb-NO" sz="1100" dirty="0">
                <a:solidFill>
                  <a:schemeClr val="tx1"/>
                </a:solidFill>
                <a:latin typeface="Calibri" panose="020F0502020204030204" pitchFamily="34" charset="0"/>
                <a:cs typeface="Calibri" panose="020F0502020204030204" pitchFamily="34" charset="0"/>
              </a:rPr>
              <a:t> annleis. </a:t>
            </a:r>
            <a:r>
              <a:rPr lang="nb-NO" sz="1100" dirty="0" err="1">
                <a:solidFill>
                  <a:schemeClr val="tx1"/>
                </a:solidFill>
                <a:latin typeface="Calibri" panose="020F0502020204030204" pitchFamily="34" charset="0"/>
                <a:cs typeface="Calibri" panose="020F0502020204030204" pitchFamily="34" charset="0"/>
              </a:rPr>
              <a:t>Eit</a:t>
            </a:r>
            <a:r>
              <a:rPr lang="nb-NO" sz="1100" dirty="0">
                <a:solidFill>
                  <a:schemeClr val="tx1"/>
                </a:solidFill>
                <a:latin typeface="Calibri" panose="020F0502020204030204" pitchFamily="34" charset="0"/>
                <a:cs typeface="Calibri" panose="020F0502020204030204" pitchFamily="34" charset="0"/>
              </a:rPr>
              <a:t> eksempel på det er det samiske brødet </a:t>
            </a:r>
            <a:r>
              <a:rPr lang="nb-NO" sz="1100" dirty="0" err="1">
                <a:solidFill>
                  <a:schemeClr val="tx1"/>
                </a:solidFill>
                <a:latin typeface="Calibri" panose="020F0502020204030204" pitchFamily="34" charset="0"/>
                <a:cs typeface="Calibri" panose="020F0502020204030204" pitchFamily="34" charset="0"/>
              </a:rPr>
              <a:t>Gahkko</a:t>
            </a:r>
            <a:r>
              <a:rPr lang="nb-NO" sz="1100" dirty="0">
                <a:solidFill>
                  <a:schemeClr val="tx1"/>
                </a:solidFill>
                <a:latin typeface="Calibri" panose="020F0502020204030204" pitchFamily="34" charset="0"/>
                <a:cs typeface="Calibri" panose="020F0502020204030204" pitchFamily="34" charset="0"/>
              </a:rPr>
              <a:t> eller brødet fra Lativa.</a:t>
            </a:r>
          </a:p>
          <a:p>
            <a:pPr marL="0" lvl="0" indent="0" algn="l" rtl="0">
              <a:lnSpc>
                <a:spcPct val="90000"/>
              </a:lnSpc>
              <a:spcBef>
                <a:spcPts val="222"/>
              </a:spcBef>
              <a:spcAft>
                <a:spcPts val="0"/>
              </a:spcAft>
              <a:buSzPts val="944"/>
              <a:buNone/>
            </a:pPr>
            <a:endParaRPr lang="nb-NO" sz="1100" dirty="0">
              <a:solidFill>
                <a:schemeClr val="tx1"/>
              </a:solidFill>
              <a:latin typeface="Calibri" panose="020F0502020204030204" pitchFamily="34" charset="0"/>
              <a:cs typeface="Calibri" panose="020F0502020204030204" pitchFamily="34" charset="0"/>
            </a:endParaRPr>
          </a:p>
          <a:p>
            <a:pPr marL="0" lvl="0" indent="0">
              <a:lnSpc>
                <a:spcPct val="90000"/>
              </a:lnSpc>
              <a:spcBef>
                <a:spcPts val="222"/>
              </a:spcBef>
              <a:buSzPts val="944"/>
              <a:buNone/>
            </a:pPr>
            <a:r>
              <a:rPr lang="no-NO" sz="1100" dirty="0">
                <a:solidFill>
                  <a:schemeClr val="tx1"/>
                </a:solidFill>
                <a:latin typeface="Calibri" panose="020F0502020204030204" pitchFamily="34" charset="0"/>
                <a:cs typeface="Calibri" panose="020F0502020204030204" pitchFamily="34" charset="0"/>
              </a:rPr>
              <a:t>Solhaugen Barnehage skal ha fokus på eit sunt kosthald. Barnehagen </a:t>
            </a:r>
            <a:r>
              <a:rPr lang="nb-NO" sz="1100" dirty="0">
                <a:solidFill>
                  <a:schemeClr val="tx1"/>
                </a:solidFill>
                <a:latin typeface="Calibri" panose="020F0502020204030204" pitchFamily="34" charset="0"/>
                <a:cs typeface="Calibri" panose="020F0502020204030204" pitchFamily="34" charset="0"/>
              </a:rPr>
              <a:t>har fokus på</a:t>
            </a:r>
            <a:r>
              <a:rPr lang="no-NO" sz="1100" dirty="0">
                <a:solidFill>
                  <a:schemeClr val="tx1"/>
                </a:solidFill>
                <a:latin typeface="Calibri" panose="020F0502020204030204" pitchFamily="34" charset="0"/>
                <a:cs typeface="Calibri" panose="020F0502020204030204" pitchFamily="34" charset="0"/>
              </a:rPr>
              <a:t> reduksjon av sukkerinntak. Barnehagen serverer frukost, lunsj og fruktmåltid, samt at me serverer frukt eller grønt til alle smøremåltida.</a:t>
            </a:r>
            <a:r>
              <a:rPr lang="nb-NO" sz="1100"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Ikkje</a:t>
            </a:r>
            <a:r>
              <a:rPr lang="nb-NO" sz="1100" dirty="0">
                <a:solidFill>
                  <a:schemeClr val="tx1"/>
                </a:solidFill>
                <a:latin typeface="Calibri" panose="020F0502020204030204" pitchFamily="34" charset="0"/>
                <a:cs typeface="Calibri" panose="020F0502020204030204" pitchFamily="34" charset="0"/>
              </a:rPr>
              <a:t> under korona, då er det matpakke)</a:t>
            </a:r>
            <a:r>
              <a:rPr lang="no-NO" sz="1100" dirty="0">
                <a:solidFill>
                  <a:schemeClr val="tx1"/>
                </a:solidFill>
                <a:latin typeface="Calibri" panose="020F0502020204030204" pitchFamily="34" charset="0"/>
                <a:cs typeface="Calibri" panose="020F0502020204030204" pitchFamily="34" charset="0"/>
              </a:rPr>
              <a:t> Barnehagen f</a:t>
            </a:r>
            <a:r>
              <a:rPr lang="nb-NO" sz="1100" dirty="0">
                <a:solidFill>
                  <a:schemeClr val="tx1"/>
                </a:solidFill>
                <a:latin typeface="Calibri" panose="020F0502020204030204" pitchFamily="34" charset="0"/>
                <a:cs typeface="Calibri" panose="020F0502020204030204" pitchFamily="34" charset="0"/>
              </a:rPr>
              <a:t>øl</a:t>
            </a:r>
            <a:r>
              <a:rPr lang="no-NO" sz="1100" dirty="0">
                <a:solidFill>
                  <a:schemeClr val="tx1"/>
                </a:solidFill>
                <a:latin typeface="Calibri" panose="020F0502020204030204" pitchFamily="34" charset="0"/>
                <a:cs typeface="Calibri" panose="020F0502020204030204" pitchFamily="34" charset="0"/>
              </a:rPr>
              <a:t> </a:t>
            </a:r>
            <a:r>
              <a:rPr lang="nb-NO" sz="1100" dirty="0">
                <a:solidFill>
                  <a:schemeClr val="tx1"/>
                </a:solidFill>
                <a:latin typeface="Calibri" panose="020F0502020204030204" pitchFamily="34" charset="0"/>
                <a:cs typeface="Calibri" panose="020F0502020204030204" pitchFamily="34" charset="0"/>
              </a:rPr>
              <a:t>H</a:t>
            </a:r>
            <a:r>
              <a:rPr lang="no-NO" sz="1100" dirty="0">
                <a:solidFill>
                  <a:schemeClr val="tx1"/>
                </a:solidFill>
                <a:latin typeface="Calibri" panose="020F0502020204030204" pitchFamily="34" charset="0"/>
                <a:cs typeface="Calibri" panose="020F0502020204030204" pitchFamily="34" charset="0"/>
              </a:rPr>
              <a:t>elsedirektoratets kostråd ift. valg av pålegg. Barna får </a:t>
            </a:r>
            <a:r>
              <a:rPr lang="no-NO" sz="1100" dirty="0" err="1">
                <a:solidFill>
                  <a:schemeClr val="tx1"/>
                </a:solidFill>
                <a:latin typeface="Calibri" panose="020F0502020204030204" pitchFamily="34" charset="0"/>
                <a:cs typeface="Calibri" panose="020F0502020204030204" pitchFamily="34" charset="0"/>
              </a:rPr>
              <a:t>tilb</a:t>
            </a:r>
            <a:r>
              <a:rPr lang="nb-NO" sz="1100" dirty="0" err="1">
                <a:solidFill>
                  <a:schemeClr val="tx1"/>
                </a:solidFill>
                <a:latin typeface="Calibri" panose="020F0502020204030204" pitchFamily="34" charset="0"/>
                <a:cs typeface="Calibri" panose="020F0502020204030204" pitchFamily="34" charset="0"/>
              </a:rPr>
              <a:t>o</a:t>
            </a:r>
            <a:r>
              <a:rPr lang="no-NO" sz="1100" dirty="0" err="1">
                <a:solidFill>
                  <a:schemeClr val="tx1"/>
                </a:solidFill>
                <a:latin typeface="Calibri" panose="020F0502020204030204" pitchFamily="34" charset="0"/>
                <a:cs typeface="Calibri" panose="020F0502020204030204" pitchFamily="34" charset="0"/>
              </a:rPr>
              <a:t>d</a:t>
            </a:r>
            <a:r>
              <a:rPr lang="no-NO" sz="1100" dirty="0">
                <a:solidFill>
                  <a:schemeClr val="tx1"/>
                </a:solidFill>
                <a:latin typeface="Calibri" panose="020F0502020204030204" pitchFamily="34" charset="0"/>
                <a:cs typeface="Calibri" panose="020F0502020204030204" pitchFamily="34" charset="0"/>
              </a:rPr>
              <a:t> om m</a:t>
            </a:r>
            <a:r>
              <a:rPr lang="nb-NO" sz="1100" dirty="0">
                <a:solidFill>
                  <a:schemeClr val="tx1"/>
                </a:solidFill>
                <a:latin typeface="Calibri" panose="020F0502020204030204" pitchFamily="34" charset="0"/>
                <a:cs typeface="Calibri" panose="020F0502020204030204" pitchFamily="34" charset="0"/>
              </a:rPr>
              <a:t>jøl</a:t>
            </a:r>
            <a:r>
              <a:rPr lang="no-NO" sz="1100" dirty="0">
                <a:solidFill>
                  <a:schemeClr val="tx1"/>
                </a:solidFill>
                <a:latin typeface="Calibri" panose="020F0502020204030204" pitchFamily="34" charset="0"/>
                <a:cs typeface="Calibri" panose="020F0502020204030204" pitchFamily="34" charset="0"/>
              </a:rPr>
              <a:t>k eller vatn til drikke under måltid. </a:t>
            </a:r>
            <a:r>
              <a:rPr lang="nb-NO" sz="1100" dirty="0">
                <a:solidFill>
                  <a:schemeClr val="tx1"/>
                </a:solidFill>
                <a:latin typeface="Calibri" panose="020F0502020204030204" pitchFamily="34" charset="0"/>
                <a:cs typeface="Calibri" panose="020F0502020204030204" pitchFamily="34" charset="0"/>
              </a:rPr>
              <a:t>Vi vil ha fokus på matsvinn. Vi kan bli betre på å </a:t>
            </a:r>
            <a:r>
              <a:rPr lang="nb-NO" sz="1100" dirty="0" err="1">
                <a:solidFill>
                  <a:schemeClr val="tx1"/>
                </a:solidFill>
                <a:latin typeface="Calibri" panose="020F0502020204030204" pitchFamily="34" charset="0"/>
                <a:cs typeface="Calibri" panose="020F0502020204030204" pitchFamily="34" charset="0"/>
              </a:rPr>
              <a:t>ikkje</a:t>
            </a:r>
            <a:r>
              <a:rPr lang="nb-NO" sz="1100" dirty="0">
                <a:solidFill>
                  <a:schemeClr val="tx1"/>
                </a:solidFill>
                <a:latin typeface="Calibri" panose="020F0502020204030204" pitchFamily="34" charset="0"/>
                <a:cs typeface="Calibri" panose="020F0502020204030204" pitchFamily="34" charset="0"/>
              </a:rPr>
              <a:t> kasta mat, men å bruke opp det vi har.</a:t>
            </a:r>
          </a:p>
          <a:p>
            <a:pPr marL="0" lvl="0" indent="0" algn="l" rtl="0">
              <a:lnSpc>
                <a:spcPct val="90000"/>
              </a:lnSpc>
              <a:spcBef>
                <a:spcPts val="222"/>
              </a:spcBef>
              <a:spcAft>
                <a:spcPts val="0"/>
              </a:spcAft>
              <a:buSzPts val="944"/>
              <a:buNone/>
            </a:pPr>
            <a:endParaRPr lang="nb-NO" sz="11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222"/>
              </a:spcBef>
              <a:spcAft>
                <a:spcPts val="0"/>
              </a:spcAft>
              <a:buSzPts val="944"/>
              <a:buNone/>
            </a:pPr>
            <a:r>
              <a:rPr lang="nb-NO" sz="1100" b="1" dirty="0">
                <a:solidFill>
                  <a:schemeClr val="tx1"/>
                </a:solidFill>
                <a:latin typeface="Calibri" panose="020F0502020204030204" pitchFamily="34" charset="0"/>
                <a:cs typeface="Calibri" panose="020F0502020204030204" pitchFamily="34" charset="0"/>
              </a:rPr>
              <a:t>Matpakke:</a:t>
            </a:r>
            <a:r>
              <a:rPr lang="nb-NO" sz="1100" b="1" dirty="0">
                <a:solidFill>
                  <a:srgbClr val="002060"/>
                </a:solidFill>
                <a:latin typeface="Calibri" panose="020F0502020204030204" pitchFamily="34" charset="0"/>
                <a:cs typeface="Calibri" panose="020F0502020204030204" pitchFamily="34" charset="0"/>
              </a:rPr>
              <a:t> </a:t>
            </a:r>
            <a:r>
              <a:rPr lang="nb-NO" sz="1100" dirty="0">
                <a:solidFill>
                  <a:schemeClr val="tx1"/>
                </a:solidFill>
                <a:latin typeface="Calibri" panose="020F0502020204030204" pitchFamily="34" charset="0"/>
                <a:cs typeface="Calibri" panose="020F0502020204030204" pitchFamily="34" charset="0"/>
              </a:rPr>
              <a:t>Grovbrød med pålegg, frukt og grønnsaker og vatn på </a:t>
            </a:r>
            <a:r>
              <a:rPr lang="nb-NO" sz="1100">
                <a:solidFill>
                  <a:schemeClr val="tx1"/>
                </a:solidFill>
                <a:latin typeface="Calibri" panose="020F0502020204030204" pitchFamily="34" charset="0"/>
                <a:cs typeface="Calibri" panose="020F0502020204030204" pitchFamily="34" charset="0"/>
              </a:rPr>
              <a:t>flasken gjev </a:t>
            </a:r>
            <a:r>
              <a:rPr lang="nb-NO" sz="1100" dirty="0">
                <a:solidFill>
                  <a:schemeClr val="tx1"/>
                </a:solidFill>
                <a:latin typeface="Calibri" panose="020F0502020204030204" pitchFamily="34" charset="0"/>
                <a:cs typeface="Calibri" panose="020F0502020204030204" pitchFamily="34" charset="0"/>
              </a:rPr>
              <a:t>god næring</a:t>
            </a:r>
            <a:r>
              <a:rPr lang="nb-NO" sz="1100" dirty="0">
                <a:solidFill>
                  <a:schemeClr val="tx1"/>
                </a:solidFill>
                <a:latin typeface="Calibri" panose="020F0502020204030204" pitchFamily="34" charset="0"/>
                <a:cs typeface="Calibri" panose="020F0502020204030204" pitchFamily="34" charset="0"/>
                <a:sym typeface="Wingdings" panose="05000000000000000000" pitchFamily="2" charset="2"/>
              </a:rPr>
              <a:t></a:t>
            </a:r>
          </a:p>
          <a:p>
            <a:pPr marL="0" lvl="0" indent="0" algn="l" rtl="0">
              <a:lnSpc>
                <a:spcPct val="90000"/>
              </a:lnSpc>
              <a:spcBef>
                <a:spcPts val="222"/>
              </a:spcBef>
              <a:spcAft>
                <a:spcPts val="0"/>
              </a:spcAft>
              <a:buSzPts val="944"/>
              <a:buNone/>
            </a:pPr>
            <a:endParaRPr sz="11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222"/>
              </a:spcBef>
              <a:spcAft>
                <a:spcPts val="0"/>
              </a:spcAft>
              <a:buSzPts val="944"/>
              <a:buNone/>
            </a:pPr>
            <a:r>
              <a:rPr lang="no-NO" sz="1100" dirty="0">
                <a:solidFill>
                  <a:schemeClr val="tx1"/>
                </a:solidFill>
                <a:latin typeface="Calibri" panose="020F0502020204030204" pitchFamily="34" charset="0"/>
                <a:cs typeface="Calibri" panose="020F0502020204030204" pitchFamily="34" charset="0"/>
              </a:rPr>
              <a:t>Dersom det er born som har spesielle behov knytt til måltida grunna allergi, intoleranse el.likn, må personalet bli informert slik at dei kan ta omsyn og evt. inngå eigne avtaler med barnet og familien.</a:t>
            </a:r>
            <a:endParaRPr sz="11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222"/>
              </a:spcBef>
              <a:spcAft>
                <a:spcPts val="0"/>
              </a:spcAft>
              <a:buSzPts val="944"/>
              <a:buNone/>
            </a:pPr>
            <a:endParaRPr sz="11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222"/>
              </a:spcBef>
              <a:spcAft>
                <a:spcPts val="0"/>
              </a:spcAft>
              <a:buSzPts val="944"/>
              <a:buNone/>
            </a:pPr>
            <a:endParaRPr sz="1110" dirty="0">
              <a:solidFill>
                <a:srgbClr val="00B050"/>
              </a:solidFill>
            </a:endParaRPr>
          </a:p>
        </p:txBody>
      </p:sp>
      <p:sp>
        <p:nvSpPr>
          <p:cNvPr id="2" name="Plassholder for lysbildenummer 1">
            <a:extLst>
              <a:ext uri="{FF2B5EF4-FFF2-40B4-BE49-F238E27FC236}">
                <a16:creationId xmlns:a16="http://schemas.microsoft.com/office/drawing/2014/main" id="{12E88F66-E403-4135-87CB-BD857CFDE48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34</a:t>
            </a:fld>
            <a:endParaRPr lang="no-NO"/>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E4CD26-E7D9-41F9-9E80-22389C411288}"/>
              </a:ext>
            </a:extLst>
          </p:cNvPr>
          <p:cNvSpPr>
            <a:spLocks noGrp="1"/>
          </p:cNvSpPr>
          <p:nvPr>
            <p:ph type="title"/>
          </p:nvPr>
        </p:nvSpPr>
        <p:spPr/>
        <p:txBody>
          <a:bodyPr/>
          <a:lstStyle/>
          <a:p>
            <a:pPr algn="ctr"/>
            <a:r>
              <a:rPr lang="nb-NO" sz="1800" b="1" dirty="0">
                <a:solidFill>
                  <a:srgbClr val="002060"/>
                </a:solidFill>
                <a:latin typeface="Calibri" panose="020F0502020204030204" pitchFamily="34" charset="0"/>
                <a:cs typeface="Calibri" panose="020F0502020204030204" pitchFamily="34" charset="0"/>
              </a:rPr>
              <a:t>Barnehagens bursdag 20 år!</a:t>
            </a:r>
          </a:p>
        </p:txBody>
      </p:sp>
      <p:sp>
        <p:nvSpPr>
          <p:cNvPr id="3" name="Plassholder for tekst 2">
            <a:extLst>
              <a:ext uri="{FF2B5EF4-FFF2-40B4-BE49-F238E27FC236}">
                <a16:creationId xmlns:a16="http://schemas.microsoft.com/office/drawing/2014/main" id="{CD008CB3-0176-423A-B459-B52C49D42A38}"/>
              </a:ext>
            </a:extLst>
          </p:cNvPr>
          <p:cNvSpPr>
            <a:spLocks noGrp="1"/>
          </p:cNvSpPr>
          <p:nvPr>
            <p:ph type="body" idx="1"/>
          </p:nvPr>
        </p:nvSpPr>
        <p:spPr/>
        <p:txBody>
          <a:bodyPr/>
          <a:lstStyle/>
          <a:p>
            <a:pPr marL="0" marR="0" lvl="0" indent="0" algn="l" defTabSz="914400" rtl="0" eaLnBrk="1" fontAlgn="auto" latinLnBrk="0" hangingPunct="1">
              <a:lnSpc>
                <a:spcPct val="150000"/>
              </a:lnSpc>
              <a:spcBef>
                <a:spcPts val="240"/>
              </a:spcBef>
              <a:spcAft>
                <a:spcPts val="0"/>
              </a:spcAft>
              <a:buClr>
                <a:srgbClr val="53548A"/>
              </a:buClr>
              <a:buSzPts val="1022"/>
              <a:buFont typeface="Arial"/>
              <a:buNone/>
              <a:tabLst/>
              <a:defRPr/>
            </a:pPr>
            <a:r>
              <a:rPr kumimoji="0" lang="nb-NO" sz="11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Litt om historien til Solhaugen barnehage SA</a:t>
            </a:r>
          </a:p>
          <a:p>
            <a:pPr marL="77470" indent="0">
              <a:buNone/>
            </a:pPr>
            <a:r>
              <a:rPr lang="nb-NO" sz="1100" dirty="0">
                <a:solidFill>
                  <a:srgbClr val="000000"/>
                </a:solidFill>
                <a:effectLst/>
                <a:latin typeface="Calibri" panose="020F0502020204030204" pitchFamily="34" charset="0"/>
                <a:ea typeface="Arial" panose="020B0604020202020204" pitchFamily="34" charset="0"/>
              </a:rPr>
              <a:t>Det flotte bygget på Storbruhaugen </a:t>
            </a:r>
            <a:r>
              <a:rPr lang="nb-NO" sz="1100" dirty="0" err="1">
                <a:solidFill>
                  <a:srgbClr val="000000"/>
                </a:solidFill>
                <a:effectLst/>
                <a:latin typeface="Calibri" panose="020F0502020204030204" pitchFamily="34" charset="0"/>
                <a:ea typeface="Arial" panose="020B0604020202020204" pitchFamily="34" charset="0"/>
              </a:rPr>
              <a:t>opna</a:t>
            </a:r>
            <a:r>
              <a:rPr lang="nb-NO" sz="1100" dirty="0">
                <a:solidFill>
                  <a:srgbClr val="000000"/>
                </a:solidFill>
                <a:effectLst/>
                <a:latin typeface="Calibri" panose="020F0502020204030204" pitchFamily="34" charset="0"/>
                <a:ea typeface="Arial" panose="020B0604020202020204" pitchFamily="34" charset="0"/>
              </a:rPr>
              <a:t> dørene 27. september 2001. Barnehagebygget ligg fint til ved bu- og servicesenter i trygge og rolige </a:t>
            </a:r>
            <a:r>
              <a:rPr lang="nb-NO" sz="1100" dirty="0" err="1">
                <a:solidFill>
                  <a:srgbClr val="000000"/>
                </a:solidFill>
                <a:effectLst/>
                <a:latin typeface="Calibri" panose="020F0502020204030204" pitchFamily="34" charset="0"/>
                <a:ea typeface="Arial" panose="020B0604020202020204" pitchFamily="34" charset="0"/>
              </a:rPr>
              <a:t>omgjevnadar</a:t>
            </a:r>
            <a:r>
              <a:rPr lang="nb-NO" sz="1100" dirty="0">
                <a:solidFill>
                  <a:srgbClr val="000000"/>
                </a:solidFill>
                <a:effectLst/>
                <a:latin typeface="Calibri" panose="020F0502020204030204" pitchFamily="34" charset="0"/>
                <a:ea typeface="Arial" panose="020B0604020202020204" pitchFamily="34" charset="0"/>
              </a:rPr>
              <a:t> med gangavstand til turterreng, skule og butikk. </a:t>
            </a:r>
            <a:endParaRPr lang="nb-NO" sz="1100" dirty="0">
              <a:effectLst/>
              <a:latin typeface="Times New Roman" panose="02020603050405020304" pitchFamily="18" charset="0"/>
              <a:ea typeface="Times New Roman" panose="02020603050405020304" pitchFamily="18" charset="0"/>
            </a:endParaRPr>
          </a:p>
          <a:p>
            <a:pPr marL="77470" indent="0">
              <a:buNone/>
            </a:pPr>
            <a:r>
              <a:rPr lang="nb-NO" sz="1100" dirty="0">
                <a:solidFill>
                  <a:srgbClr val="000000"/>
                </a:solidFill>
                <a:effectLst/>
                <a:latin typeface="Calibri" panose="020F0502020204030204" pitchFamily="34" charset="0"/>
                <a:ea typeface="Arial" panose="020B0604020202020204" pitchFamily="34" charset="0"/>
              </a:rPr>
              <a:t>Barnehagen har plass til 90 barn. </a:t>
            </a:r>
            <a:r>
              <a:rPr lang="nn-NO" sz="1100" dirty="0">
                <a:solidFill>
                  <a:srgbClr val="000000"/>
                </a:solidFill>
                <a:effectLst/>
                <a:latin typeface="Calibri" panose="020F0502020204030204" pitchFamily="34" charset="0"/>
                <a:ea typeface="Arial" panose="020B0604020202020204" pitchFamily="34" charset="0"/>
              </a:rPr>
              <a:t>Barnehagen vart bygd av foreldre som ville ha ein barnehage til bygda sine born. </a:t>
            </a:r>
            <a:r>
              <a:rPr lang="nn-NO" sz="1100" dirty="0">
                <a:solidFill>
                  <a:srgbClr val="000000"/>
                </a:solidFill>
                <a:latin typeface="Calibri" panose="020F0502020204030204" pitchFamily="34" charset="0"/>
                <a:ea typeface="Arial" panose="020B0604020202020204" pitchFamily="34" charset="0"/>
              </a:rPr>
              <a:t>Mette </a:t>
            </a:r>
            <a:r>
              <a:rPr lang="nb-NO" sz="1100" dirty="0">
                <a:solidFill>
                  <a:srgbClr val="000000"/>
                </a:solidFill>
                <a:latin typeface="Calibri" panose="020F0502020204030204" pitchFamily="34" charset="0"/>
                <a:ea typeface="Arial" panose="020B0604020202020204" pitchFamily="34" charset="0"/>
              </a:rPr>
              <a:t>Konglevoll var </a:t>
            </a:r>
            <a:r>
              <a:rPr lang="nb-NO" sz="1100" dirty="0" err="1">
                <a:solidFill>
                  <a:srgbClr val="000000"/>
                </a:solidFill>
                <a:latin typeface="Calibri" panose="020F0502020204030204" pitchFamily="34" charset="0"/>
                <a:ea typeface="Arial" panose="020B0604020202020204" pitchFamily="34" charset="0"/>
              </a:rPr>
              <a:t>ein</a:t>
            </a:r>
            <a:r>
              <a:rPr lang="nb-NO" sz="1100" dirty="0">
                <a:solidFill>
                  <a:srgbClr val="000000"/>
                </a:solidFill>
                <a:latin typeface="Calibri" panose="020F0502020204030204" pitchFamily="34" charset="0"/>
                <a:ea typeface="Arial" panose="020B0604020202020204" pitchFamily="34" charset="0"/>
              </a:rPr>
              <a:t> av </a:t>
            </a:r>
            <a:r>
              <a:rPr lang="nb-NO" sz="1100" dirty="0" err="1">
                <a:solidFill>
                  <a:srgbClr val="000000"/>
                </a:solidFill>
                <a:latin typeface="Calibri" panose="020F0502020204030204" pitchFamily="34" charset="0"/>
                <a:ea typeface="Arial" panose="020B0604020202020204" pitchFamily="34" charset="0"/>
              </a:rPr>
              <a:t>dei</a:t>
            </a:r>
            <a:r>
              <a:rPr lang="nb-NO" sz="1100" dirty="0">
                <a:solidFill>
                  <a:srgbClr val="000000"/>
                </a:solidFill>
                <a:latin typeface="Calibri" panose="020F0502020204030204" pitchFamily="34" charset="0"/>
                <a:ea typeface="Arial" panose="020B0604020202020204" pitchFamily="34" charset="0"/>
              </a:rPr>
              <a:t> som bidrog sterkt til at det vart </a:t>
            </a:r>
            <a:r>
              <a:rPr lang="nb-NO" sz="1100" dirty="0" err="1">
                <a:solidFill>
                  <a:srgbClr val="000000"/>
                </a:solidFill>
                <a:latin typeface="Calibri" panose="020F0502020204030204" pitchFamily="34" charset="0"/>
                <a:ea typeface="Arial" panose="020B0604020202020204" pitchFamily="34" charset="0"/>
              </a:rPr>
              <a:t>ein</a:t>
            </a:r>
            <a:r>
              <a:rPr lang="nb-NO" sz="1100" dirty="0">
                <a:solidFill>
                  <a:srgbClr val="000000"/>
                </a:solidFill>
                <a:latin typeface="Calibri" panose="020F0502020204030204" pitchFamily="34" charset="0"/>
                <a:ea typeface="Arial" panose="020B0604020202020204" pitchFamily="34" charset="0"/>
              </a:rPr>
              <a:t> ny barnehage i bygda.</a:t>
            </a:r>
            <a:r>
              <a:rPr lang="nn-NO" sz="1100" dirty="0">
                <a:solidFill>
                  <a:srgbClr val="000000"/>
                </a:solidFill>
                <a:effectLst/>
                <a:latin typeface="Calibri" panose="020F0502020204030204" pitchFamily="34" charset="0"/>
                <a:ea typeface="Arial" panose="020B0604020202020204" pitchFamily="34" charset="0"/>
              </a:rPr>
              <a:t>Heilt i starten heitte barnehagen Lindås foreldrelags barnehage BA.</a:t>
            </a:r>
            <a:r>
              <a:rPr lang="nb-NO" sz="1100" dirty="0">
                <a:solidFill>
                  <a:srgbClr val="000000"/>
                </a:solidFill>
                <a:latin typeface="Calibri" panose="020F0502020204030204" pitchFamily="34" charset="0"/>
                <a:ea typeface="Arial" panose="020B0604020202020204" pitchFamily="34" charset="0"/>
              </a:rPr>
              <a:t> </a:t>
            </a:r>
            <a:r>
              <a:rPr lang="nn-NO" sz="1100" dirty="0">
                <a:solidFill>
                  <a:srgbClr val="000000"/>
                </a:solidFill>
                <a:effectLst/>
                <a:latin typeface="Calibri" panose="020F0502020204030204" pitchFamily="34" charset="0"/>
                <a:ea typeface="Arial" panose="020B0604020202020204" pitchFamily="34" charset="0"/>
              </a:rPr>
              <a:t>Dette vart seinare til Solhaugen barnehage februar 2002. Tilsette frå Kolås barnehage fekk tilbod om fast tilsetjing i Solhaugen barnehage. Kolås barnehage vart nedlagt når Solhaugen barnehage starta opp. Men seinare vart det behov for Kolås barnehage også.</a:t>
            </a:r>
            <a:endParaRPr lang="nb-NO" sz="1100" dirty="0">
              <a:effectLst/>
              <a:latin typeface="Times New Roman" panose="02020603050405020304" pitchFamily="18" charset="0"/>
              <a:ea typeface="Times New Roman" panose="02020603050405020304" pitchFamily="18" charset="0"/>
            </a:endParaRPr>
          </a:p>
          <a:p>
            <a:pPr marL="77470" indent="0">
              <a:buNone/>
            </a:pPr>
            <a:r>
              <a:rPr lang="nn-NO" sz="1100" dirty="0">
                <a:solidFill>
                  <a:srgbClr val="000000"/>
                </a:solidFill>
                <a:effectLst/>
                <a:latin typeface="Calibri" panose="020F0502020204030204" pitchFamily="34" charset="0"/>
                <a:ea typeface="Times New Roman" panose="02020603050405020304" pitchFamily="18" charset="0"/>
              </a:rPr>
              <a:t>Hausten 2002 hadde 95 barn tilbod kvar veke. Foreldra  hadde val mellom alternativa 100, 80, 60, 50, og  40% plass</a:t>
            </a:r>
            <a:r>
              <a:rPr lang="nn-NO" sz="1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nn-NO" sz="1100" dirty="0">
                <a:solidFill>
                  <a:srgbClr val="000000"/>
                </a:solidFill>
                <a:effectLst/>
                <a:latin typeface="Calibri" panose="020F0502020204030204" pitchFamily="34" charset="0"/>
                <a:ea typeface="Times New Roman" panose="02020603050405020304" pitchFamily="18" charset="0"/>
              </a:rPr>
              <a:t>Opningstida var 07.00 – 17.00</a:t>
            </a:r>
            <a:r>
              <a:rPr lang="nn-NO" sz="1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nn-NO" sz="1100" dirty="0">
                <a:solidFill>
                  <a:srgbClr val="000000"/>
                </a:solidFill>
                <a:effectLst/>
                <a:latin typeface="Calibri" panose="020F0502020204030204" pitchFamily="34" charset="0"/>
                <a:ea typeface="Times New Roman" panose="02020603050405020304" pitchFamily="18" charset="0"/>
              </a:rPr>
              <a:t>Våren 2002 vart det arrangert dugnader, og målet var å opparbeide og ferdigstille utearealet. Ut frå tal barn i barnehagen var det "ei lita foreldregruppe og få av desse møtte",som det så fint står i referatet frå dengong. Etterkvart vart det litt etter litt oppgradert på arealet rundt barnehagen.</a:t>
            </a:r>
            <a:r>
              <a:rPr lang="nn-NO" sz="1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nn-NO" sz="11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Bef>
                <a:spcPts val="240"/>
              </a:spcBef>
              <a:buClr>
                <a:srgbClr val="53548A"/>
              </a:buClr>
              <a:buSzPts val="1022"/>
              <a:buNone/>
              <a:defRPr/>
            </a:pPr>
            <a:endParaRPr lang="nb-NO" sz="11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50000"/>
              </a:lnSpc>
              <a:spcBef>
                <a:spcPts val="240"/>
              </a:spcBef>
              <a:buClr>
                <a:srgbClr val="53548A"/>
              </a:buClr>
              <a:buSzPts val="1022"/>
              <a:buNone/>
              <a:defRPr/>
            </a:pPr>
            <a:endParaRPr lang="nb-NO" sz="11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50000"/>
              </a:lnSpc>
              <a:spcBef>
                <a:spcPts val="240"/>
              </a:spcBef>
              <a:buClr>
                <a:srgbClr val="53548A"/>
              </a:buClr>
              <a:buSzPts val="1022"/>
              <a:buNone/>
              <a:defRPr/>
            </a:pPr>
            <a:endParaRPr lang="nb-NO" sz="11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240"/>
              </a:spcBef>
              <a:spcAft>
                <a:spcPts val="0"/>
              </a:spcAft>
              <a:buClr>
                <a:srgbClr val="53548A"/>
              </a:buClr>
              <a:buSzPts val="1022"/>
              <a:buFont typeface="Arial"/>
              <a:buNone/>
              <a:tabLst/>
              <a:defRPr/>
            </a:pPr>
            <a:endParaRPr lang="nb-NO" sz="1100" dirty="0">
              <a:solidFill>
                <a:srgbClr val="000000"/>
              </a:solidFill>
              <a:latin typeface="Calibri" panose="020F0502020204030204" pitchFamily="34" charset="0"/>
              <a:cs typeface="Calibri" panose="020F0502020204030204" pitchFamily="34" charset="0"/>
            </a:endParaRPr>
          </a:p>
          <a:p>
            <a:endParaRPr lang="nb-NO" dirty="0"/>
          </a:p>
        </p:txBody>
      </p:sp>
      <p:sp>
        <p:nvSpPr>
          <p:cNvPr id="4" name="Plassholder for tekst 3">
            <a:extLst>
              <a:ext uri="{FF2B5EF4-FFF2-40B4-BE49-F238E27FC236}">
                <a16:creationId xmlns:a16="http://schemas.microsoft.com/office/drawing/2014/main" id="{BA0734E2-B698-4545-8B3E-10DE87FD70A5}"/>
              </a:ext>
            </a:extLst>
          </p:cNvPr>
          <p:cNvSpPr>
            <a:spLocks noGrp="1"/>
          </p:cNvSpPr>
          <p:nvPr>
            <p:ph type="body" idx="2"/>
          </p:nvPr>
        </p:nvSpPr>
        <p:spPr/>
        <p:txBody>
          <a:bodyPr/>
          <a:lstStyle/>
          <a:p>
            <a:pPr marL="77470" indent="0">
              <a:buNone/>
            </a:pPr>
            <a:r>
              <a:rPr lang="nn-NO" sz="1100" dirty="0">
                <a:solidFill>
                  <a:srgbClr val="000000"/>
                </a:solidFill>
                <a:effectLst/>
                <a:latin typeface="Calibri" panose="020F0502020204030204" pitchFamily="34" charset="0"/>
                <a:ea typeface="Times New Roman" panose="02020603050405020304" pitchFamily="18" charset="0"/>
              </a:rPr>
              <a:t>Pedagogisk var barnehagen inspirert av Reggio Emilia – filosofien og innføring av registreringsskjema for språkutvikling for alle born vart teke i bruk. Vidare vart pedagogisk fokus på mat, natur og miljøvern " Fra jord til bord". I dei seinare åra har barnehagen hatt utviklingsarbeid som språkløyper, DUÅ, COS, IBS</a:t>
            </a:r>
            <a:r>
              <a:rPr lang="nn-NO" sz="1100" dirty="0">
                <a:solidFill>
                  <a:srgbClr val="000000"/>
                </a:solidFill>
                <a:latin typeface="Calibri" panose="020F0502020204030204" pitchFamily="34" charset="0"/>
                <a:ea typeface="Times New Roman" panose="02020603050405020304" pitchFamily="18" charset="0"/>
              </a:rPr>
              <a:t>. Solhaugen barnehage har sin pedagogiske forankring i </a:t>
            </a:r>
            <a:r>
              <a:rPr lang="nn-NO" sz="1100" dirty="0">
                <a:solidFill>
                  <a:srgbClr val="000000"/>
                </a:solidFill>
                <a:effectLst/>
                <a:latin typeface="Calibri" panose="020F0502020204030204" pitchFamily="34" charset="0"/>
                <a:ea typeface="Times New Roman" panose="02020603050405020304" pitchFamily="18" charset="0"/>
              </a:rPr>
              <a:t>språk,natur/nærmiljø, samspel og relasjonskometanse, samt inkludering og mangfold</a:t>
            </a:r>
            <a:r>
              <a:rPr lang="nn-NO" sz="1100" dirty="0">
                <a:solidFill>
                  <a:srgbClr val="000000"/>
                </a:solidFill>
                <a:latin typeface="Calibri" panose="020F0502020204030204" pitchFamily="34" charset="0"/>
                <a:ea typeface="Times New Roman" panose="02020603050405020304" pitchFamily="18" charset="0"/>
              </a:rPr>
              <a:t> </a:t>
            </a:r>
            <a:r>
              <a:rPr lang="nn-NO" sz="1100" dirty="0">
                <a:solidFill>
                  <a:srgbClr val="000000"/>
                </a:solidFill>
                <a:effectLst/>
                <a:latin typeface="Calibri" panose="020F0502020204030204" pitchFamily="34" charset="0"/>
                <a:ea typeface="Times New Roman" panose="02020603050405020304" pitchFamily="18" charset="0"/>
              </a:rPr>
              <a:t>. </a:t>
            </a:r>
          </a:p>
          <a:p>
            <a:pPr marL="77470" indent="0">
              <a:buNone/>
            </a:pPr>
            <a:r>
              <a:rPr lang="nn-NO" sz="1100" dirty="0">
                <a:solidFill>
                  <a:srgbClr val="000000"/>
                </a:solidFill>
                <a:latin typeface="Calibri" panose="020F0502020204030204" pitchFamily="34" charset="0"/>
                <a:ea typeface="Times New Roman" panose="02020603050405020304" pitchFamily="18" charset="0"/>
              </a:rPr>
              <a:t>Visjonen til barnehagen blei endra haust 2018 .</a:t>
            </a:r>
          </a:p>
          <a:p>
            <a:pPr marL="77470" indent="0">
              <a:buNone/>
            </a:pPr>
            <a:r>
              <a:rPr lang="nn-NO" sz="1100" b="1" dirty="0">
                <a:solidFill>
                  <a:srgbClr val="002060"/>
                </a:solidFill>
                <a:effectLst/>
                <a:latin typeface="Calibri" panose="020F0502020204030204" pitchFamily="34" charset="0"/>
                <a:ea typeface="Times New Roman" panose="02020603050405020304" pitchFamily="18" charset="0"/>
              </a:rPr>
              <a:t>Med hjarte for borna!</a:t>
            </a:r>
          </a:p>
          <a:p>
            <a:pPr marL="77470" indent="0">
              <a:buNone/>
            </a:pPr>
            <a:r>
              <a:rPr lang="nn-NO" sz="1100" dirty="0">
                <a:solidFill>
                  <a:srgbClr val="000000"/>
                </a:solidFill>
                <a:effectLst/>
                <a:latin typeface="Calibri" panose="020F0502020204030204" pitchFamily="34" charset="0"/>
                <a:ea typeface="Times New Roman" panose="02020603050405020304" pitchFamily="18" charset="0"/>
              </a:rPr>
              <a:t>Barnehagen er ideelt dreven , og det er vi stolt av og visjonen syner </a:t>
            </a:r>
            <a:r>
              <a:rPr lang="nn-NO" sz="1100" dirty="0">
                <a:solidFill>
                  <a:srgbClr val="000000"/>
                </a:solidFill>
                <a:latin typeface="Calibri" panose="020F0502020204030204" pitchFamily="34" charset="0"/>
                <a:ea typeface="Times New Roman" panose="02020603050405020304" pitchFamily="18" charset="0"/>
              </a:rPr>
              <a:t>denne foreldreigdebarnehagen </a:t>
            </a:r>
            <a:r>
              <a:rPr lang="nn-NO" sz="1100" dirty="0">
                <a:solidFill>
                  <a:srgbClr val="000000"/>
                </a:solidFill>
                <a:effectLst/>
                <a:latin typeface="Calibri" panose="020F0502020204030204" pitchFamily="34" charset="0"/>
                <a:ea typeface="Times New Roman" panose="02020603050405020304" pitchFamily="18" charset="0"/>
              </a:rPr>
              <a:t>sitt formål.</a:t>
            </a:r>
            <a:endParaRPr lang="nb-NO" sz="1100" dirty="0">
              <a:effectLst/>
              <a:latin typeface="Times New Roman" panose="02020603050405020304" pitchFamily="18" charset="0"/>
              <a:ea typeface="Times New Roman" panose="02020603050405020304" pitchFamily="18" charset="0"/>
            </a:endParaRPr>
          </a:p>
          <a:p>
            <a:pPr marL="77470" indent="0">
              <a:buNone/>
            </a:pPr>
            <a:r>
              <a:rPr lang="nn-NO" sz="1100" dirty="0">
                <a:solidFill>
                  <a:srgbClr val="000000"/>
                </a:solidFill>
                <a:effectLst/>
                <a:latin typeface="Calibri" panose="020F0502020204030204" pitchFamily="34" charset="0"/>
                <a:ea typeface="Times New Roman" panose="02020603050405020304" pitchFamily="18" charset="0"/>
              </a:rPr>
              <a:t>Styrer i Solhaugen barnehage SA: </a:t>
            </a:r>
            <a:endParaRPr lang="nb-NO" sz="1100" dirty="0">
              <a:effectLst/>
              <a:latin typeface="Times New Roman" panose="02020603050405020304" pitchFamily="18" charset="0"/>
              <a:ea typeface="Times New Roman" panose="02020603050405020304" pitchFamily="18" charset="0"/>
            </a:endParaRPr>
          </a:p>
          <a:p>
            <a:pPr marL="77470" indent="0">
              <a:buNone/>
            </a:pPr>
            <a:r>
              <a:rPr lang="nn-NO" sz="1100" dirty="0">
                <a:solidFill>
                  <a:srgbClr val="000000"/>
                </a:solidFill>
                <a:effectLst/>
                <a:latin typeface="Calibri" panose="020F0502020204030204" pitchFamily="34" charset="0"/>
                <a:ea typeface="Arial" panose="020B0604020202020204" pitchFamily="34" charset="0"/>
              </a:rPr>
              <a:t>Mette </a:t>
            </a:r>
            <a:r>
              <a:rPr lang="nb-NO" sz="1100" dirty="0">
                <a:solidFill>
                  <a:srgbClr val="000000"/>
                </a:solidFill>
                <a:effectLst/>
                <a:latin typeface="Calibri" panose="020F0502020204030204" pitchFamily="34" charset="0"/>
                <a:ea typeface="Arial" panose="020B0604020202020204" pitchFamily="34" charset="0"/>
              </a:rPr>
              <a:t>Konglevoll </a:t>
            </a:r>
            <a:r>
              <a:rPr lang="nb-NO" sz="1100" dirty="0" err="1">
                <a:solidFill>
                  <a:srgbClr val="000000"/>
                </a:solidFill>
                <a:effectLst/>
                <a:latin typeface="Calibri" panose="020F0502020204030204" pitchFamily="34" charset="0"/>
                <a:ea typeface="Arial" panose="020B0604020202020204" pitchFamily="34" charset="0"/>
              </a:rPr>
              <a:t>ca</a:t>
            </a:r>
            <a:r>
              <a:rPr lang="nb-NO" sz="1100" dirty="0">
                <a:solidFill>
                  <a:srgbClr val="000000"/>
                </a:solidFill>
                <a:effectLst/>
                <a:latin typeface="Calibri" panose="020F0502020204030204" pitchFamily="34" charset="0"/>
                <a:ea typeface="Arial" panose="020B0604020202020204" pitchFamily="34" charset="0"/>
              </a:rPr>
              <a:t> 01.01.2001 -19.08.2008</a:t>
            </a:r>
            <a:endParaRPr lang="nb-NO" sz="1100" dirty="0">
              <a:effectLst/>
              <a:latin typeface="Times New Roman" panose="02020603050405020304" pitchFamily="18" charset="0"/>
              <a:ea typeface="Times New Roman" panose="02020603050405020304" pitchFamily="18" charset="0"/>
            </a:endParaRPr>
          </a:p>
          <a:p>
            <a:pPr marL="77470" indent="0">
              <a:buNone/>
            </a:pPr>
            <a:r>
              <a:rPr lang="nb-NO" sz="1100" dirty="0">
                <a:solidFill>
                  <a:srgbClr val="000000"/>
                </a:solidFill>
                <a:effectLst/>
                <a:latin typeface="Calibri" panose="020F0502020204030204" pitchFamily="34" charset="0"/>
                <a:ea typeface="Arial" panose="020B0604020202020204" pitchFamily="34" charset="0"/>
              </a:rPr>
              <a:t>Frode Ness –Johansen 20.08.2008- 31.07.2018</a:t>
            </a:r>
            <a:endParaRPr lang="nb-NO" sz="1100" dirty="0">
              <a:effectLst/>
              <a:latin typeface="Times New Roman" panose="02020603050405020304" pitchFamily="18" charset="0"/>
              <a:ea typeface="Times New Roman" panose="02020603050405020304" pitchFamily="18" charset="0"/>
            </a:endParaRPr>
          </a:p>
          <a:p>
            <a:pPr marL="77470" indent="0">
              <a:buNone/>
            </a:pPr>
            <a:r>
              <a:rPr lang="nb-NO" sz="1100" dirty="0">
                <a:solidFill>
                  <a:srgbClr val="000000"/>
                </a:solidFill>
                <a:effectLst/>
                <a:latin typeface="Calibri" panose="020F0502020204030204" pitchFamily="34" charset="0"/>
                <a:ea typeface="Arial" panose="020B0604020202020204" pitchFamily="34" charset="0"/>
              </a:rPr>
              <a:t>Anita Heggøy 23.08.2018-</a:t>
            </a:r>
          </a:p>
          <a:p>
            <a:pPr marL="77470" indent="0">
              <a:buNone/>
            </a:pPr>
            <a:r>
              <a:rPr lang="nb-NO" sz="1100" b="1" dirty="0">
                <a:solidFill>
                  <a:srgbClr val="002060"/>
                </a:solidFill>
                <a:latin typeface="Calibri" panose="020F0502020204030204" pitchFamily="34" charset="0"/>
                <a:ea typeface="Times New Roman" panose="02020603050405020304" pitchFamily="18" charset="0"/>
              </a:rPr>
              <a:t>Jubileum</a:t>
            </a:r>
          </a:p>
          <a:p>
            <a:pPr marL="77470" indent="0">
              <a:buNone/>
            </a:pPr>
            <a:r>
              <a:rPr lang="nb-NO" sz="1100" dirty="0">
                <a:solidFill>
                  <a:schemeClr val="tx1"/>
                </a:solidFill>
                <a:latin typeface="Calibri" panose="020F0502020204030204" pitchFamily="34" charset="0"/>
                <a:ea typeface="Times New Roman" panose="02020603050405020304" pitchFamily="18" charset="0"/>
              </a:rPr>
              <a:t>Mandag 27.september-21 fyller barnehagen 20 år .</a:t>
            </a:r>
            <a:endParaRPr lang="nb-NO" sz="1100" dirty="0">
              <a:solidFill>
                <a:schemeClr val="tx1"/>
              </a:solidFill>
              <a:effectLst/>
              <a:latin typeface="Times New Roman" panose="02020603050405020304" pitchFamily="18" charset="0"/>
              <a:ea typeface="Times New Roman" panose="02020603050405020304" pitchFamily="18" charset="0"/>
            </a:endParaRPr>
          </a:p>
        </p:txBody>
      </p:sp>
      <p:sp>
        <p:nvSpPr>
          <p:cNvPr id="5" name="Plassholder for lysbildenummer 4">
            <a:extLst>
              <a:ext uri="{FF2B5EF4-FFF2-40B4-BE49-F238E27FC236}">
                <a16:creationId xmlns:a16="http://schemas.microsoft.com/office/drawing/2014/main" id="{40F880D9-A1DD-4A62-AD79-8F9F0F74126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35</a:t>
            </a:fld>
            <a:endParaRPr lang="no-NO"/>
          </a:p>
        </p:txBody>
      </p:sp>
    </p:spTree>
    <p:extLst>
      <p:ext uri="{BB962C8B-B14F-4D97-AF65-F5344CB8AC3E}">
        <p14:creationId xmlns:p14="http://schemas.microsoft.com/office/powerpoint/2010/main" val="949298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a:off x="457200" y="533400"/>
            <a:ext cx="2098576" cy="5991944"/>
          </a:xfrm>
          <a:prstGeom prst="rect">
            <a:avLst/>
          </a:prstGeom>
          <a:solidFill>
            <a:schemeClr val="bg1"/>
          </a:solidFill>
          <a:ln>
            <a:solidFill>
              <a:schemeClr val="accent1"/>
            </a:solidFill>
          </a:ln>
        </p:spPr>
        <p:txBody>
          <a:bodyPr spcFirstLastPara="1" wrap="square" lIns="91425" tIns="45700" rIns="91425" bIns="45700" anchor="ctr" anchorCtr="0">
            <a:normAutofit/>
          </a:bodyPr>
          <a:lstStyle/>
          <a:p>
            <a:pPr marL="0" lvl="0" indent="0" algn="l" rtl="0">
              <a:lnSpc>
                <a:spcPct val="150000"/>
              </a:lnSpc>
              <a:spcBef>
                <a:spcPts val="0"/>
              </a:spcBef>
              <a:spcAft>
                <a:spcPts val="0"/>
              </a:spcAft>
              <a:buClr>
                <a:schemeClr val="lt1"/>
              </a:buClr>
              <a:buSzPts val="1600"/>
              <a:buFont typeface="Arial"/>
              <a:buNone/>
            </a:pPr>
            <a:r>
              <a:rPr lang="no-NO" sz="1000" b="1" dirty="0">
                <a:solidFill>
                  <a:srgbClr val="002060"/>
                </a:solidFill>
                <a:latin typeface="Calibri" panose="020F0502020204030204" pitchFamily="34" charset="0"/>
                <a:cs typeface="Calibri" panose="020F0502020204030204" pitchFamily="34" charset="0"/>
              </a:rPr>
              <a:t>Barnehagen</a:t>
            </a:r>
            <a:r>
              <a:rPr lang="no-NO" sz="1200" dirty="0">
                <a:solidFill>
                  <a:srgbClr val="002060"/>
                </a:solidFill>
              </a:rPr>
              <a:t> </a:t>
            </a:r>
            <a:r>
              <a:rPr lang="no-NO" sz="1000" dirty="0">
                <a:solidFill>
                  <a:srgbClr val="002060"/>
                </a:solidFill>
                <a:latin typeface="Calibri" panose="020F0502020204030204" pitchFamily="34" charset="0"/>
                <a:cs typeface="Calibri" panose="020F0502020204030204" pitchFamily="34" charset="0"/>
              </a:rPr>
              <a:t>er ei pedagogisk verksemd som skal planleggjast, dokumenterast og vurderast. Den enkelte barnehage står fritt til å velje metodar og omfang utifrå lokale føresetnader og behov. Gjennomføringa av planane må vere så fleksible at det er rom for spontanitet og medverknad frå borna. Styraren </a:t>
            </a:r>
            <a:r>
              <a:rPr lang="no-NO" sz="1000" dirty="0">
                <a:solidFill>
                  <a:schemeClr val="bg2"/>
                </a:solidFill>
                <a:latin typeface="Calibri" panose="020F0502020204030204" pitchFamily="34" charset="0"/>
                <a:cs typeface="Calibri" panose="020F0502020204030204" pitchFamily="34" charset="0"/>
              </a:rPr>
              <a:t>og de</a:t>
            </a:r>
            <a:r>
              <a:rPr lang="nb-NO" sz="1000" dirty="0">
                <a:solidFill>
                  <a:schemeClr val="bg2"/>
                </a:solidFill>
                <a:latin typeface="Calibri" panose="020F0502020204030204" pitchFamily="34" charset="0"/>
                <a:cs typeface="Calibri" panose="020F0502020204030204" pitchFamily="34" charset="0"/>
              </a:rPr>
              <a:t>i</a:t>
            </a:r>
            <a:r>
              <a:rPr lang="no-NO" sz="1000" dirty="0">
                <a:solidFill>
                  <a:schemeClr val="bg2"/>
                </a:solidFill>
                <a:latin typeface="Calibri" panose="020F0502020204030204" pitchFamily="34" charset="0"/>
                <a:cs typeface="Calibri" panose="020F0502020204030204" pitchFamily="34" charset="0"/>
              </a:rPr>
              <a:t> </a:t>
            </a:r>
            <a:r>
              <a:rPr lang="no-NO" sz="1000" dirty="0">
                <a:solidFill>
                  <a:srgbClr val="002060"/>
                </a:solidFill>
                <a:latin typeface="Calibri" panose="020F0502020204030204" pitchFamily="34" charset="0"/>
                <a:cs typeface="Calibri" panose="020F0502020204030204" pitchFamily="34" charset="0"/>
              </a:rPr>
              <a:t>pedagogiske leiar</a:t>
            </a:r>
            <a:r>
              <a:rPr lang="nb-NO" sz="1000" dirty="0">
                <a:solidFill>
                  <a:srgbClr val="002060"/>
                </a:solidFill>
                <a:latin typeface="Calibri" panose="020F0502020204030204" pitchFamily="34" charset="0"/>
                <a:cs typeface="Calibri" panose="020F0502020204030204" pitchFamily="34" charset="0"/>
              </a:rPr>
              <a:t>ne</a:t>
            </a:r>
            <a:r>
              <a:rPr lang="no-NO" sz="1000" dirty="0">
                <a:solidFill>
                  <a:srgbClr val="002060"/>
                </a:solidFill>
                <a:latin typeface="Calibri" panose="020F0502020204030204" pitchFamily="34" charset="0"/>
                <a:cs typeface="Calibri" panose="020F0502020204030204" pitchFamily="34" charset="0"/>
              </a:rPr>
              <a:t> har ansvar for at måla og rammene til barnehagen er klarlagt for personalet, for at der blir utvikla er felles forståing for måla bla</a:t>
            </a:r>
            <a:r>
              <a:rPr lang="nb-NO" sz="1000" dirty="0" err="1">
                <a:solidFill>
                  <a:srgbClr val="002060"/>
                </a:solidFill>
                <a:latin typeface="Calibri" panose="020F0502020204030204" pitchFamily="34" charset="0"/>
                <a:cs typeface="Calibri" panose="020F0502020204030204" pitchFamily="34" charset="0"/>
              </a:rPr>
              <a:t>ndt</a:t>
            </a:r>
            <a:r>
              <a:rPr lang="no-NO" sz="1000" dirty="0">
                <a:solidFill>
                  <a:srgbClr val="002060"/>
                </a:solidFill>
                <a:latin typeface="Calibri" panose="020F0502020204030204" pitchFamily="34" charset="0"/>
                <a:cs typeface="Calibri" panose="020F0502020204030204" pitchFamily="34" charset="0"/>
              </a:rPr>
              <a:t> medarbeidarane,  og at foreldra får god og nok informasjon om barnehageverksemda. Det bør leggjast til rette for brei medverknad frå barna, foreldra, barnehagepersonalet og eigaren når ein planlegg, dokumenterer og vurderer den pedagogiske verksemda.</a:t>
            </a:r>
            <a:br>
              <a:rPr lang="no-NO" sz="1200" dirty="0">
                <a:solidFill>
                  <a:schemeClr val="lt1"/>
                </a:solidFill>
              </a:rPr>
            </a:br>
            <a:endParaRPr sz="1200" dirty="0">
              <a:solidFill>
                <a:schemeClr val="lt1"/>
              </a:solidFill>
            </a:endParaRPr>
          </a:p>
        </p:txBody>
      </p:sp>
      <p:sp>
        <p:nvSpPr>
          <p:cNvPr id="219" name="Google Shape;219;p30"/>
          <p:cNvSpPr txBox="1">
            <a:spLocks noGrp="1"/>
          </p:cNvSpPr>
          <p:nvPr>
            <p:ph type="body" idx="1"/>
          </p:nvPr>
        </p:nvSpPr>
        <p:spPr>
          <a:xfrm>
            <a:off x="2987824" y="548680"/>
            <a:ext cx="5853336" cy="5976664"/>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581"/>
              <a:buNone/>
            </a:pPr>
            <a:endParaRPr sz="1860" dirty="0">
              <a:solidFill>
                <a:srgbClr val="66FF33"/>
              </a:solidFill>
            </a:endParaRPr>
          </a:p>
          <a:p>
            <a:pPr marL="0" lvl="0" indent="0" algn="l" rtl="0">
              <a:lnSpc>
                <a:spcPct val="80000"/>
              </a:lnSpc>
              <a:spcBef>
                <a:spcPts val="372"/>
              </a:spcBef>
              <a:spcAft>
                <a:spcPts val="0"/>
              </a:spcAft>
              <a:buSzPts val="1581"/>
              <a:buNone/>
            </a:pPr>
            <a:r>
              <a:rPr lang="no-NO" sz="1800" b="1" dirty="0">
                <a:solidFill>
                  <a:srgbClr val="002060"/>
                </a:solidFill>
                <a:latin typeface="Calibri" panose="020F0502020204030204" pitchFamily="34" charset="0"/>
                <a:cs typeface="Calibri" panose="020F0502020204030204" pitchFamily="34" charset="0"/>
              </a:rPr>
              <a:t>Planlegging, dokumentasjon og vurdering</a:t>
            </a:r>
            <a:endParaRPr sz="1800" b="1" dirty="0">
              <a:solidFill>
                <a:srgbClr val="002060"/>
              </a:solidFill>
              <a:latin typeface="Calibri" panose="020F0502020204030204" pitchFamily="34" charset="0"/>
              <a:cs typeface="Calibri" panose="020F0502020204030204" pitchFamily="34" charset="0"/>
            </a:endParaRPr>
          </a:p>
          <a:p>
            <a:pPr marL="0" lvl="0" indent="0" algn="l" rtl="0">
              <a:lnSpc>
                <a:spcPct val="80000"/>
              </a:lnSpc>
              <a:spcBef>
                <a:spcPts val="217"/>
              </a:spcBef>
              <a:spcAft>
                <a:spcPts val="0"/>
              </a:spcAft>
              <a:buSzPts val="922"/>
              <a:buNone/>
            </a:pPr>
            <a:r>
              <a:rPr lang="no-NO" sz="1085" dirty="0">
                <a:solidFill>
                  <a:srgbClr val="002060"/>
                </a:solidFill>
              </a:rPr>
              <a:t> </a:t>
            </a:r>
            <a:endParaRPr dirty="0">
              <a:solidFill>
                <a:srgbClr val="002060"/>
              </a:solidFill>
            </a:endParaRPr>
          </a:p>
          <a:p>
            <a:pPr marL="0" lvl="0" indent="0" algn="l" rtl="0">
              <a:lnSpc>
                <a:spcPct val="80000"/>
              </a:lnSpc>
              <a:spcBef>
                <a:spcPts val="325"/>
              </a:spcBef>
              <a:spcAft>
                <a:spcPts val="0"/>
              </a:spcAft>
              <a:buSzPts val="1383"/>
              <a:buNone/>
            </a:pPr>
            <a:r>
              <a:rPr lang="no-NO" sz="1100" b="1" dirty="0">
                <a:solidFill>
                  <a:srgbClr val="002060"/>
                </a:solidFill>
                <a:latin typeface="Calibri" panose="020F0502020204030204" pitchFamily="34" charset="0"/>
                <a:cs typeface="Calibri" panose="020F0502020204030204" pitchFamily="34" charset="0"/>
              </a:rPr>
              <a:t>Planlegging:</a:t>
            </a:r>
            <a:endParaRPr lang="nb-NO" sz="1100" b="1" dirty="0">
              <a:solidFill>
                <a:srgbClr val="002060"/>
              </a:solidFill>
              <a:latin typeface="Calibri" panose="020F0502020204030204" pitchFamily="34" charset="0"/>
              <a:cs typeface="Calibri" panose="020F0502020204030204" pitchFamily="34" charset="0"/>
            </a:endParaRPr>
          </a:p>
          <a:p>
            <a:pPr marL="0" lvl="0" indent="0" algn="l" rtl="0">
              <a:lnSpc>
                <a:spcPct val="80000"/>
              </a:lnSpc>
              <a:spcBef>
                <a:spcPts val="325"/>
              </a:spcBef>
              <a:spcAft>
                <a:spcPts val="0"/>
              </a:spcAft>
              <a:buSzPts val="1383"/>
              <a:buNone/>
            </a:pPr>
            <a:endParaRPr sz="1100" b="1" dirty="0">
              <a:solidFill>
                <a:srgbClr val="002060"/>
              </a:solidFill>
              <a:latin typeface="Calibri" panose="020F0502020204030204" pitchFamily="34" charset="0"/>
              <a:cs typeface="Calibri" panose="020F0502020204030204" pitchFamily="34" charset="0"/>
            </a:endParaRPr>
          </a:p>
          <a:p>
            <a:pPr marL="0" lvl="0" indent="0" algn="l" rtl="0">
              <a:lnSpc>
                <a:spcPct val="80000"/>
              </a:lnSpc>
              <a:spcBef>
                <a:spcPts val="263"/>
              </a:spcBef>
              <a:spcAft>
                <a:spcPts val="0"/>
              </a:spcAft>
              <a:buSzPts val="1119"/>
              <a:buNone/>
            </a:pPr>
            <a:r>
              <a:rPr lang="no-NO" sz="1100" dirty="0">
                <a:latin typeface="Calibri" panose="020F0502020204030204" pitchFamily="34" charset="0"/>
                <a:cs typeface="Calibri" panose="020F0502020204030204" pitchFamily="34" charset="0"/>
              </a:rPr>
              <a:t>God planlegging kan bidra til gjennomtenkt og fornuftig bruk av dei</a:t>
            </a:r>
            <a:endParaRPr sz="1100" dirty="0">
              <a:latin typeface="Calibri" panose="020F0502020204030204" pitchFamily="34" charset="0"/>
              <a:cs typeface="Calibri" panose="020F0502020204030204" pitchFamily="34" charset="0"/>
            </a:endParaRPr>
          </a:p>
          <a:p>
            <a:pPr marL="0" lvl="0" indent="0" algn="l" rtl="0">
              <a:lnSpc>
                <a:spcPct val="80000"/>
              </a:lnSpc>
              <a:spcBef>
                <a:spcPts val="263"/>
              </a:spcBef>
              <a:spcAft>
                <a:spcPts val="0"/>
              </a:spcAft>
              <a:buSzPts val="1119"/>
              <a:buNone/>
            </a:pPr>
            <a:r>
              <a:rPr lang="no-NO" sz="1100" dirty="0">
                <a:latin typeface="Calibri" panose="020F0502020204030204" pitchFamily="34" charset="0"/>
                <a:cs typeface="Calibri" panose="020F0502020204030204" pitchFamily="34" charset="0"/>
              </a:rPr>
              <a:t>menneskelege og materielle ressursane i barnehagen, nærmiljøet og naturområda.</a:t>
            </a:r>
            <a:endParaRPr sz="1100" dirty="0">
              <a:latin typeface="Calibri" panose="020F0502020204030204" pitchFamily="34" charset="0"/>
              <a:cs typeface="Calibri" panose="020F0502020204030204" pitchFamily="34" charset="0"/>
            </a:endParaRPr>
          </a:p>
          <a:p>
            <a:pPr marL="0" lvl="0" indent="0" algn="l" rtl="0">
              <a:lnSpc>
                <a:spcPct val="80000"/>
              </a:lnSpc>
              <a:spcBef>
                <a:spcPts val="263"/>
              </a:spcBef>
              <a:spcAft>
                <a:spcPts val="0"/>
              </a:spcAft>
              <a:buSzPts val="1119"/>
              <a:buNone/>
            </a:pPr>
            <a:r>
              <a:rPr lang="no-NO" sz="1100" dirty="0">
                <a:latin typeface="Calibri" panose="020F0502020204030204" pitchFamily="34" charset="0"/>
                <a:cs typeface="Calibri" panose="020F0502020204030204" pitchFamily="34" charset="0"/>
              </a:rPr>
              <a:t>Planlegginga av organisering, innhald og prosessar i barnehagane byggjer på måla i årsplanen og underliggjande dokument (Lov om bhg, rammeplan,  m.fl)</a:t>
            </a:r>
            <a:endParaRPr sz="1100" dirty="0">
              <a:latin typeface="Calibri" panose="020F0502020204030204" pitchFamily="34" charset="0"/>
              <a:cs typeface="Calibri" panose="020F0502020204030204" pitchFamily="34" charset="0"/>
            </a:endParaRPr>
          </a:p>
          <a:p>
            <a:pPr marL="0" lvl="0" indent="0" algn="l" rtl="0">
              <a:lnSpc>
                <a:spcPct val="80000"/>
              </a:lnSpc>
              <a:spcBef>
                <a:spcPts val="263"/>
              </a:spcBef>
              <a:spcAft>
                <a:spcPts val="0"/>
              </a:spcAft>
              <a:buSzPts val="1119"/>
              <a:buNone/>
            </a:pPr>
            <a:r>
              <a:rPr lang="no-NO" sz="1100" dirty="0">
                <a:latin typeface="Calibri" panose="020F0502020204030204" pitchFamily="34" charset="0"/>
                <a:cs typeface="Calibri" panose="020F0502020204030204" pitchFamily="34" charset="0"/>
              </a:rPr>
              <a:t>Planlegginga er basert på kunnskap om korleis barn utviklar seg og lærer, på observasjon, dokumentasjon, refleksjon, systematisk vurdering og samtalar med barn og foreldre. </a:t>
            </a:r>
            <a:endParaRPr sz="1100" dirty="0">
              <a:latin typeface="Calibri" panose="020F0502020204030204" pitchFamily="34" charset="0"/>
              <a:cs typeface="Calibri" panose="020F0502020204030204" pitchFamily="34" charset="0"/>
            </a:endParaRPr>
          </a:p>
          <a:p>
            <a:pPr marL="0" lvl="0" indent="0" algn="l" rtl="0">
              <a:lnSpc>
                <a:spcPct val="80000"/>
              </a:lnSpc>
              <a:spcBef>
                <a:spcPts val="217"/>
              </a:spcBef>
              <a:spcAft>
                <a:spcPts val="0"/>
              </a:spcAft>
              <a:buSzPts val="922"/>
              <a:buNone/>
            </a:pPr>
            <a:r>
              <a:rPr lang="no-NO" sz="1100" dirty="0">
                <a:latin typeface="Calibri" panose="020F0502020204030204" pitchFamily="34" charset="0"/>
                <a:cs typeface="Calibri" panose="020F0502020204030204" pitchFamily="34" charset="0"/>
              </a:rPr>
              <a:t> </a:t>
            </a:r>
            <a:endParaRPr sz="1100" dirty="0">
              <a:latin typeface="Calibri" panose="020F0502020204030204" pitchFamily="34" charset="0"/>
              <a:cs typeface="Calibri" panose="020F0502020204030204" pitchFamily="34" charset="0"/>
            </a:endParaRPr>
          </a:p>
          <a:p>
            <a:pPr marL="0" lvl="0" indent="0" algn="l" rtl="0">
              <a:lnSpc>
                <a:spcPct val="80000"/>
              </a:lnSpc>
              <a:spcBef>
                <a:spcPts val="294"/>
              </a:spcBef>
              <a:spcAft>
                <a:spcPts val="0"/>
              </a:spcAft>
              <a:buSzPts val="1251"/>
              <a:buNone/>
            </a:pPr>
            <a:r>
              <a:rPr lang="no-NO" sz="1100" b="1" dirty="0">
                <a:solidFill>
                  <a:srgbClr val="002060"/>
                </a:solidFill>
                <a:latin typeface="Calibri" panose="020F0502020204030204" pitchFamily="34" charset="0"/>
                <a:cs typeface="Calibri" panose="020F0502020204030204" pitchFamily="34" charset="0"/>
              </a:rPr>
              <a:t>Dokumentasjon:</a:t>
            </a:r>
            <a:endParaRPr lang="nb-NO" sz="1100" b="1" dirty="0">
              <a:solidFill>
                <a:srgbClr val="002060"/>
              </a:solidFill>
              <a:latin typeface="Calibri" panose="020F0502020204030204" pitchFamily="34" charset="0"/>
              <a:cs typeface="Calibri" panose="020F0502020204030204" pitchFamily="34" charset="0"/>
            </a:endParaRPr>
          </a:p>
          <a:p>
            <a:pPr marL="0" lvl="0" indent="0" algn="l" rtl="0">
              <a:lnSpc>
                <a:spcPct val="80000"/>
              </a:lnSpc>
              <a:spcBef>
                <a:spcPts val="294"/>
              </a:spcBef>
              <a:spcAft>
                <a:spcPts val="0"/>
              </a:spcAft>
              <a:buSzPts val="1251"/>
              <a:buNone/>
            </a:pPr>
            <a:endParaRPr lang="nb-NO" sz="1100" b="1" dirty="0">
              <a:solidFill>
                <a:srgbClr val="002060"/>
              </a:solidFill>
              <a:latin typeface="Calibri" panose="020F0502020204030204" pitchFamily="34" charset="0"/>
              <a:cs typeface="Calibri" panose="020F0502020204030204" pitchFamily="34" charset="0"/>
            </a:endParaRPr>
          </a:p>
          <a:p>
            <a:pPr marL="0" lvl="0" indent="0" algn="l" rtl="0">
              <a:lnSpc>
                <a:spcPct val="80000"/>
              </a:lnSpc>
              <a:spcBef>
                <a:spcPts val="294"/>
              </a:spcBef>
              <a:spcAft>
                <a:spcPts val="0"/>
              </a:spcAft>
              <a:buSzPts val="1251"/>
              <a:buNone/>
            </a:pPr>
            <a:r>
              <a:rPr lang="no-NO" sz="1100" dirty="0">
                <a:latin typeface="Calibri" panose="020F0502020204030204" pitchFamily="34" charset="0"/>
                <a:cs typeface="Calibri" panose="020F0502020204030204" pitchFamily="34" charset="0"/>
              </a:rPr>
              <a:t>Dokumentasjon på barnehagen sitt arbeid er viktig for å kunne vidareutvikle arbeidet å sikre kvalitet i tilbodet. Dokumentasjon skal vere eit middel for å få fram ulike oppfatningar og opne for ein kritisk og reflekterande praksis. Læringa til barna og arbeidet til personalet skal gjerast synleg som grunnlag for refleksjon over verdigrunnlaget og oppgåvene til barnehagen og barnehagen som arena for leik, læring og utvikling. Aktuell dokumentasjon er ulike planer og sjekklister for gjennomførte aktiviteter gjennom året, og evaluering av desse. All dokumentasjon i barnehagen er til internt bruk og er ikkje tilgjengeleg for andre utan samtykke frå dei dokumentasjonen omhandlar. </a:t>
            </a:r>
            <a:endParaRPr sz="1100" dirty="0">
              <a:latin typeface="Calibri" panose="020F0502020204030204" pitchFamily="34" charset="0"/>
              <a:cs typeface="Calibri" panose="020F0502020204030204" pitchFamily="34" charset="0"/>
            </a:endParaRPr>
          </a:p>
          <a:p>
            <a:pPr marL="0" lvl="0" indent="0" algn="l" rtl="0">
              <a:lnSpc>
                <a:spcPct val="80000"/>
              </a:lnSpc>
              <a:spcBef>
                <a:spcPts val="217"/>
              </a:spcBef>
              <a:spcAft>
                <a:spcPts val="0"/>
              </a:spcAft>
              <a:buSzPts val="922"/>
              <a:buNone/>
            </a:pPr>
            <a:r>
              <a:rPr lang="no-NO" sz="1100" dirty="0">
                <a:latin typeface="Calibri" panose="020F0502020204030204" pitchFamily="34" charset="0"/>
                <a:cs typeface="Calibri" panose="020F0502020204030204" pitchFamily="34" charset="0"/>
              </a:rPr>
              <a:t> </a:t>
            </a:r>
            <a:endParaRPr sz="1100" dirty="0">
              <a:latin typeface="Calibri" panose="020F0502020204030204" pitchFamily="34" charset="0"/>
              <a:cs typeface="Calibri" panose="020F0502020204030204" pitchFamily="34" charset="0"/>
            </a:endParaRPr>
          </a:p>
          <a:p>
            <a:pPr marL="0" lvl="0" indent="0" algn="l" rtl="0">
              <a:lnSpc>
                <a:spcPct val="80000"/>
              </a:lnSpc>
              <a:spcBef>
                <a:spcPts val="294"/>
              </a:spcBef>
              <a:spcAft>
                <a:spcPts val="0"/>
              </a:spcAft>
              <a:buSzPts val="1251"/>
              <a:buNone/>
            </a:pPr>
            <a:r>
              <a:rPr lang="no-NO" sz="1100" b="1" dirty="0">
                <a:solidFill>
                  <a:srgbClr val="002060"/>
                </a:solidFill>
                <a:latin typeface="Calibri" panose="020F0502020204030204" pitchFamily="34" charset="0"/>
                <a:cs typeface="Calibri" panose="020F0502020204030204" pitchFamily="34" charset="0"/>
              </a:rPr>
              <a:t>Vurdering:</a:t>
            </a:r>
            <a:endParaRPr lang="nb-NO" sz="1100" b="1" dirty="0">
              <a:solidFill>
                <a:srgbClr val="002060"/>
              </a:solidFill>
              <a:latin typeface="Calibri" panose="020F0502020204030204" pitchFamily="34" charset="0"/>
              <a:cs typeface="Calibri" panose="020F0502020204030204" pitchFamily="34" charset="0"/>
            </a:endParaRPr>
          </a:p>
          <a:p>
            <a:pPr marL="0" lvl="0" indent="0" algn="l" rtl="0">
              <a:lnSpc>
                <a:spcPct val="80000"/>
              </a:lnSpc>
              <a:spcBef>
                <a:spcPts val="294"/>
              </a:spcBef>
              <a:spcAft>
                <a:spcPts val="0"/>
              </a:spcAft>
              <a:buSzPts val="1251"/>
              <a:buNone/>
            </a:pPr>
            <a:endParaRPr sz="1100" b="1" dirty="0">
              <a:solidFill>
                <a:srgbClr val="002060"/>
              </a:solidFill>
              <a:latin typeface="Calibri" panose="020F0502020204030204" pitchFamily="34" charset="0"/>
              <a:cs typeface="Calibri" panose="020F0502020204030204" pitchFamily="34" charset="0"/>
            </a:endParaRPr>
          </a:p>
          <a:p>
            <a:pPr marL="0" lvl="0" indent="0" algn="l" rtl="0">
              <a:lnSpc>
                <a:spcPct val="80000"/>
              </a:lnSpc>
              <a:spcBef>
                <a:spcPts val="263"/>
              </a:spcBef>
              <a:spcAft>
                <a:spcPts val="0"/>
              </a:spcAft>
              <a:buSzPts val="1119"/>
              <a:buNone/>
            </a:pPr>
            <a:r>
              <a:rPr lang="no-NO" sz="1100" dirty="0">
                <a:latin typeface="Calibri" panose="020F0502020204030204" pitchFamily="34" charset="0"/>
                <a:cs typeface="Calibri" panose="020F0502020204030204" pitchFamily="34" charset="0"/>
              </a:rPr>
              <a:t>Personalet vurderer arbeidet i barnehagen fortløpande gjennom året og bruker ulike verktøy for å måle trivnad og utvikling hjå det einskilde barn.</a:t>
            </a:r>
            <a:endParaRPr lang="nb-NO" sz="1100" dirty="0">
              <a:latin typeface="Calibri" panose="020F0502020204030204" pitchFamily="34" charset="0"/>
              <a:cs typeface="Calibri" panose="020F0502020204030204" pitchFamily="34" charset="0"/>
            </a:endParaRPr>
          </a:p>
          <a:p>
            <a:pPr marL="171450" indent="-171450">
              <a:lnSpc>
                <a:spcPct val="80000"/>
              </a:lnSpc>
              <a:spcBef>
                <a:spcPts val="263"/>
              </a:spcBef>
              <a:buSzPts val="1119"/>
            </a:pPr>
            <a:r>
              <a:rPr lang="nb-NO" sz="1100" dirty="0">
                <a:latin typeface="Calibri" panose="020F0502020204030204" pitchFamily="34" charset="0"/>
                <a:cs typeface="Calibri" panose="020F0502020204030204" pitchFamily="34" charset="0"/>
              </a:rPr>
              <a:t>Observasjon </a:t>
            </a:r>
          </a:p>
          <a:p>
            <a:pPr marL="171450" indent="-171450">
              <a:lnSpc>
                <a:spcPct val="80000"/>
              </a:lnSpc>
              <a:spcBef>
                <a:spcPts val="263"/>
              </a:spcBef>
              <a:buSzPts val="1119"/>
            </a:pPr>
            <a:r>
              <a:rPr lang="nb-NO" sz="1100" dirty="0">
                <a:latin typeface="Calibri" panose="020F0502020204030204" pitchFamily="34" charset="0"/>
                <a:cs typeface="Calibri" panose="020F0502020204030204" pitchFamily="34" charset="0"/>
              </a:rPr>
              <a:t>Praksisfortellinger, kalt</a:t>
            </a:r>
            <a:r>
              <a:rPr lang="nb-NO" sz="1100" dirty="0">
                <a:solidFill>
                  <a:schemeClr val="tx1"/>
                </a:solidFill>
                <a:latin typeface="Calibri" panose="020F0502020204030204" pitchFamily="34" charset="0"/>
                <a:cs typeface="Calibri" panose="020F0502020204030204" pitchFamily="34" charset="0"/>
              </a:rPr>
              <a:t> Stjernestunder/</a:t>
            </a:r>
            <a:r>
              <a:rPr lang="nb-NO" sz="1100" dirty="0" err="1">
                <a:solidFill>
                  <a:schemeClr val="tx1"/>
                </a:solidFill>
                <a:latin typeface="Calibri" panose="020F0502020204030204" pitchFamily="34" charset="0"/>
                <a:cs typeface="Calibri" panose="020F0502020204030204" pitchFamily="34" charset="0"/>
              </a:rPr>
              <a:t>kvardagsaugneblink</a:t>
            </a:r>
            <a:r>
              <a:rPr lang="nb-NO" sz="1100" dirty="0">
                <a:solidFill>
                  <a:schemeClr val="tx1"/>
                </a:solidFill>
                <a:latin typeface="Calibri" panose="020F0502020204030204" pitchFamily="34" charset="0"/>
                <a:cs typeface="Calibri" panose="020F0502020204030204" pitchFamily="34" charset="0"/>
              </a:rPr>
              <a:t>,</a:t>
            </a:r>
          </a:p>
          <a:p>
            <a:pPr marL="171450" indent="-171450">
              <a:lnSpc>
                <a:spcPct val="80000"/>
              </a:lnSpc>
              <a:spcBef>
                <a:spcPts val="263"/>
              </a:spcBef>
              <a:buSzPts val="1119"/>
            </a:pPr>
            <a:r>
              <a:rPr lang="nb-NO" sz="1100" dirty="0">
                <a:solidFill>
                  <a:schemeClr val="tx1"/>
                </a:solidFill>
                <a:latin typeface="Calibri" panose="020F0502020204030204" pitchFamily="34" charset="0"/>
                <a:cs typeface="Calibri" panose="020F0502020204030204" pitchFamily="34" charset="0"/>
              </a:rPr>
              <a:t>Kari </a:t>
            </a:r>
            <a:r>
              <a:rPr lang="nb-NO" sz="1100" dirty="0" err="1">
                <a:solidFill>
                  <a:schemeClr val="tx1"/>
                </a:solidFill>
                <a:latin typeface="Calibri" panose="020F0502020204030204" pitchFamily="34" charset="0"/>
                <a:cs typeface="Calibri" panose="020F0502020204030204" pitchFamily="34" charset="0"/>
              </a:rPr>
              <a:t>Pape</a:t>
            </a:r>
            <a:r>
              <a:rPr lang="nb-NO" sz="1100" dirty="0">
                <a:solidFill>
                  <a:schemeClr val="tx1"/>
                </a:solidFill>
                <a:latin typeface="Calibri" panose="020F0502020204030204" pitchFamily="34" charset="0"/>
                <a:cs typeface="Calibri" panose="020F0502020204030204" pitchFamily="34" charset="0"/>
              </a:rPr>
              <a:t> sitt , relasjons skjema. </a:t>
            </a:r>
          </a:p>
          <a:p>
            <a:pPr marL="171450" indent="-171450">
              <a:lnSpc>
                <a:spcPct val="80000"/>
              </a:lnSpc>
              <a:spcBef>
                <a:spcPts val="263"/>
              </a:spcBef>
              <a:buSzPts val="1119"/>
            </a:pPr>
            <a:r>
              <a:rPr lang="nb-NO" sz="1100" dirty="0">
                <a:solidFill>
                  <a:schemeClr val="tx1"/>
                </a:solidFill>
                <a:latin typeface="Calibri" panose="020F0502020204030204" pitchFamily="34" charset="0"/>
                <a:cs typeface="Calibri" panose="020F0502020204030204" pitchFamily="34" charset="0"/>
              </a:rPr>
              <a:t>For barnegruppe vil det bli nytta sosiogram, for ta temperaturen på gruppa sitt sosiale klima. Blir alle inkludert og oppleving av høyre til?</a:t>
            </a:r>
          </a:p>
          <a:p>
            <a:pPr marL="171450" indent="-171450">
              <a:lnSpc>
                <a:spcPct val="80000"/>
              </a:lnSpc>
              <a:spcBef>
                <a:spcPts val="263"/>
              </a:spcBef>
              <a:buSzPts val="1119"/>
            </a:pPr>
            <a:r>
              <a:rPr lang="no-NO" sz="1100" dirty="0">
                <a:latin typeface="Calibri" panose="020F0502020204030204" pitchFamily="34" charset="0"/>
                <a:cs typeface="Calibri" panose="020F0502020204030204" pitchFamily="34" charset="0"/>
              </a:rPr>
              <a:t>Evaluering av aktivitetar etter avslutta temaperiode, barnesamtaler, og </a:t>
            </a:r>
            <a:r>
              <a:rPr lang="no-NO" sz="1100" dirty="0">
                <a:solidFill>
                  <a:schemeClr val="tx1"/>
                </a:solidFill>
                <a:latin typeface="Calibri" panose="020F0502020204030204" pitchFamily="34" charset="0"/>
                <a:cs typeface="Calibri" panose="020F0502020204030204" pitchFamily="34" charset="0"/>
              </a:rPr>
              <a:t>kartlegging</a:t>
            </a:r>
            <a:r>
              <a:rPr lang="nb-NO" sz="1100" dirty="0">
                <a:solidFill>
                  <a:schemeClr val="tx1"/>
                </a:solidFill>
                <a:latin typeface="Calibri" panose="020F0502020204030204" pitchFamily="34" charset="0"/>
                <a:cs typeface="Calibri" panose="020F0502020204030204" pitchFamily="34" charset="0"/>
              </a:rPr>
              <a:t> ved bruk av </a:t>
            </a:r>
            <a:r>
              <a:rPr lang="no-NO" sz="1100" dirty="0">
                <a:solidFill>
                  <a:schemeClr val="tx1"/>
                </a:solidFill>
                <a:latin typeface="Calibri" panose="020F0502020204030204" pitchFamily="34" charset="0"/>
                <a:cs typeface="Calibri" panose="020F0502020204030204" pitchFamily="34" charset="0"/>
              </a:rPr>
              <a:t>TRAS er ein del av vurderingsarbeidet i barnehagen</a:t>
            </a:r>
            <a:r>
              <a:rPr lang="no-NO" sz="1100" dirty="0">
                <a:solidFill>
                  <a:srgbClr val="FF0000"/>
                </a:solidFill>
                <a:latin typeface="Calibri" panose="020F0502020204030204" pitchFamily="34" charset="0"/>
                <a:cs typeface="Calibri" panose="020F0502020204030204" pitchFamily="34" charset="0"/>
              </a:rPr>
              <a:t>. </a:t>
            </a:r>
            <a:endParaRPr sz="1100" dirty="0">
              <a:solidFill>
                <a:srgbClr val="FF0000"/>
              </a:solidFill>
              <a:latin typeface="Calibri" panose="020F0502020204030204" pitchFamily="34" charset="0"/>
              <a:cs typeface="Calibri" panose="020F0502020204030204" pitchFamily="34" charset="0"/>
            </a:endParaRPr>
          </a:p>
          <a:p>
            <a:pPr marL="0" lvl="0" indent="0" algn="l" rtl="0">
              <a:lnSpc>
                <a:spcPct val="80000"/>
              </a:lnSpc>
              <a:spcBef>
                <a:spcPts val="201"/>
              </a:spcBef>
              <a:spcAft>
                <a:spcPts val="0"/>
              </a:spcAft>
              <a:buSzPts val="856"/>
              <a:buNone/>
            </a:pPr>
            <a:endParaRPr sz="1100" dirty="0">
              <a:latin typeface="Calibri" panose="020F0502020204030204" pitchFamily="34" charset="0"/>
              <a:cs typeface="Calibri" panose="020F0502020204030204" pitchFamily="34" charset="0"/>
            </a:endParaRPr>
          </a:p>
          <a:p>
            <a:pPr marL="0" lvl="0" indent="0" algn="l" rtl="0">
              <a:lnSpc>
                <a:spcPct val="80000"/>
              </a:lnSpc>
              <a:spcBef>
                <a:spcPts val="372"/>
              </a:spcBef>
              <a:spcAft>
                <a:spcPts val="0"/>
              </a:spcAft>
              <a:buSzPts val="1581"/>
              <a:buNone/>
            </a:pPr>
            <a:endParaRPr sz="1860" dirty="0">
              <a:solidFill>
                <a:srgbClr val="000000"/>
              </a:solidFill>
            </a:endParaRPr>
          </a:p>
        </p:txBody>
      </p:sp>
      <p:sp>
        <p:nvSpPr>
          <p:cNvPr id="2" name="Plassholder for lysbildenummer 1">
            <a:extLst>
              <a:ext uri="{FF2B5EF4-FFF2-40B4-BE49-F238E27FC236}">
                <a16:creationId xmlns:a16="http://schemas.microsoft.com/office/drawing/2014/main" id="{A6484052-3CAB-4460-BFAD-61F11013249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36</a:t>
            </a:fld>
            <a:endParaRPr lang="no-NO"/>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2"/>
          <p:cNvSpPr txBox="1">
            <a:spLocks noGrp="1"/>
          </p:cNvSpPr>
          <p:nvPr>
            <p:ph type="title"/>
          </p:nvPr>
        </p:nvSpPr>
        <p:spPr>
          <a:xfrm>
            <a:off x="457200" y="533400"/>
            <a:ext cx="2098576" cy="5991944"/>
          </a:xfrm>
          <a:prstGeom prst="rect">
            <a:avLst/>
          </a:prstGeom>
          <a:solidFill>
            <a:schemeClr val="bg1"/>
          </a:solidFill>
          <a:ln>
            <a:solidFill>
              <a:schemeClr val="accent1"/>
            </a:solid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lt1"/>
              </a:buClr>
              <a:buSzPts val="3200"/>
              <a:buFont typeface="Arial"/>
              <a:buNone/>
            </a:pPr>
            <a:r>
              <a:rPr lang="no-NO" sz="1100" b="1" dirty="0">
                <a:solidFill>
                  <a:srgbClr val="002060"/>
                </a:solidFill>
                <a:latin typeface="Calibri" panose="020F0502020204030204" pitchFamily="34" charset="0"/>
                <a:cs typeface="Calibri" panose="020F0502020204030204" pitchFamily="34" charset="0"/>
              </a:rPr>
              <a:t>Foreldre-samarbeid</a:t>
            </a:r>
            <a:br>
              <a:rPr lang="no-NO" sz="1600" dirty="0">
                <a:solidFill>
                  <a:srgbClr val="002060"/>
                </a:solidFill>
              </a:rPr>
            </a:br>
            <a:r>
              <a:rPr lang="no-NO" sz="1600" i="1" dirty="0">
                <a:solidFill>
                  <a:srgbClr val="002060"/>
                </a:solidFill>
                <a:latin typeface="Arial"/>
                <a:ea typeface="Arial"/>
                <a:cs typeface="Arial"/>
                <a:sym typeface="Arial"/>
              </a:rPr>
              <a:t>”</a:t>
            </a:r>
            <a:r>
              <a:rPr lang="no-NO" sz="1000" i="1" dirty="0">
                <a:solidFill>
                  <a:srgbClr val="002060"/>
                </a:solidFill>
                <a:latin typeface="Calibri" panose="020F0502020204030204" pitchFamily="34" charset="0"/>
                <a:cs typeface="Calibri" panose="020F0502020204030204" pitchFamily="34" charset="0"/>
                <a:sym typeface="Arial"/>
              </a:rPr>
              <a:t>Barnehagen skal i samarbeid og i forståelse med hjemmet ivareta barnas behov for omsorg, lek og fremme læring og danning som grunnlag for allsidig utvikling”.</a:t>
            </a:r>
            <a:br>
              <a:rPr lang="no-NO" sz="1000" i="1" dirty="0">
                <a:solidFill>
                  <a:srgbClr val="002060"/>
                </a:solidFill>
                <a:latin typeface="Calibri" panose="020F0502020204030204" pitchFamily="34" charset="0"/>
                <a:cs typeface="Calibri" panose="020F0502020204030204" pitchFamily="34" charset="0"/>
                <a:sym typeface="Arial"/>
              </a:rPr>
            </a:br>
            <a:r>
              <a:rPr lang="no-NO" sz="1000" i="1" dirty="0">
                <a:solidFill>
                  <a:srgbClr val="002060"/>
                </a:solidFill>
                <a:latin typeface="Calibri" panose="020F0502020204030204" pitchFamily="34" charset="0"/>
                <a:cs typeface="Calibri" panose="020F0502020204030204" pitchFamily="34" charset="0"/>
                <a:sym typeface="Arial"/>
              </a:rPr>
              <a:t>(Barnehageloven § 1 formål, del 1)</a:t>
            </a:r>
            <a:br>
              <a:rPr lang="no-NO" sz="1000" dirty="0">
                <a:solidFill>
                  <a:schemeClr val="lt1"/>
                </a:solidFill>
                <a:latin typeface="Calibri" panose="020F0502020204030204" pitchFamily="34" charset="0"/>
                <a:cs typeface="Calibri" panose="020F0502020204030204" pitchFamily="34" charset="0"/>
                <a:sym typeface="Arial"/>
              </a:rPr>
            </a:br>
            <a:br>
              <a:rPr lang="nb-NO" sz="1200" dirty="0">
                <a:solidFill>
                  <a:schemeClr val="lt1"/>
                </a:solidFill>
                <a:latin typeface="Arial"/>
                <a:ea typeface="Arial"/>
                <a:cs typeface="Arial"/>
                <a:sym typeface="Arial"/>
              </a:rPr>
            </a:br>
            <a:endParaRPr sz="1200" dirty="0">
              <a:solidFill>
                <a:schemeClr val="lt1"/>
              </a:solidFill>
            </a:endParaRPr>
          </a:p>
        </p:txBody>
      </p:sp>
      <p:sp>
        <p:nvSpPr>
          <p:cNvPr id="163" name="Google Shape;163;p22"/>
          <p:cNvSpPr txBox="1">
            <a:spLocks noGrp="1"/>
          </p:cNvSpPr>
          <p:nvPr>
            <p:ph type="body" idx="1"/>
          </p:nvPr>
        </p:nvSpPr>
        <p:spPr>
          <a:xfrm>
            <a:off x="2915816" y="548679"/>
            <a:ext cx="5853336" cy="619502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740"/>
              <a:buNone/>
            </a:pPr>
            <a:r>
              <a:rPr lang="nn-NO" sz="4400" dirty="0"/>
              <a:t> </a:t>
            </a:r>
            <a:r>
              <a:rPr lang="nn-NO" sz="1800" b="1" dirty="0">
                <a:solidFill>
                  <a:srgbClr val="002060"/>
                </a:solidFill>
                <a:latin typeface="Calibri" panose="020F0502020204030204" pitchFamily="34" charset="0"/>
                <a:cs typeface="Calibri" panose="020F0502020204030204" pitchFamily="34" charset="0"/>
              </a:rPr>
              <a:t>Samarbeid barnehage - heim</a:t>
            </a:r>
            <a:endParaRPr lang="nn-NO" sz="1800" b="1" dirty="0">
              <a:latin typeface="Calibri" panose="020F0502020204030204" pitchFamily="34" charset="0"/>
              <a:cs typeface="Calibri" panose="020F0502020204030204" pitchFamily="34" charset="0"/>
              <a:sym typeface="Arial"/>
            </a:endParaRPr>
          </a:p>
          <a:p>
            <a:pPr marL="0" lvl="0" indent="0" algn="l" rtl="0">
              <a:lnSpc>
                <a:spcPct val="120000"/>
              </a:lnSpc>
              <a:spcBef>
                <a:spcPts val="240"/>
              </a:spcBef>
              <a:spcAft>
                <a:spcPts val="0"/>
              </a:spcAft>
              <a:buSzPts val="1020"/>
              <a:buNone/>
            </a:pPr>
            <a:r>
              <a:rPr lang="nn-NO" sz="1100" dirty="0">
                <a:latin typeface="Calibri" panose="020F0502020204030204" pitchFamily="34" charset="0"/>
                <a:cs typeface="Calibri" panose="020F0502020204030204" pitchFamily="34" charset="0"/>
                <a:sym typeface="Arial"/>
              </a:rPr>
              <a:t>Barnehagen ynskjer eit tett samarbeid med heimen til borna. Me møter foreldre kvar dag ved levering og henting og dette er det viktigaste møtepunktet mellom barnehagen og foreldra. Med samarbeid er meint regelmessig kontakt der ein utvekslar informasjon og grunngjevingar. Samarbeidet skal gje høve til å byggje opp gjensidig forståing for dilemma som kan oppstå når omsynet til eitt enkelt barn må sjåast i forhold til barnegruppa. Personalet må arbeide for å finne ein balanse mellom respekt for foreldra sine prioriteringar og det å ta vare på rettane til barna og dei grunnleggjande felles verdiane som barnehagen byggjer på.</a:t>
            </a:r>
          </a:p>
          <a:p>
            <a:pPr marL="0" lvl="0" indent="0" algn="l" rtl="0">
              <a:lnSpc>
                <a:spcPct val="120000"/>
              </a:lnSpc>
              <a:spcBef>
                <a:spcPts val="240"/>
              </a:spcBef>
              <a:spcAft>
                <a:spcPts val="0"/>
              </a:spcAft>
              <a:buSzPts val="1020"/>
              <a:buNone/>
            </a:pPr>
            <a:r>
              <a:rPr lang="nn-NO" sz="1100" dirty="0">
                <a:latin typeface="Calibri" panose="020F0502020204030204" pitchFamily="34" charset="0"/>
                <a:cs typeface="Calibri" panose="020F0502020204030204" pitchFamily="34" charset="0"/>
                <a:sym typeface="Arial"/>
              </a:rPr>
              <a:t>Foreldra og barnehagepersonalet har eit felles ansvar for trivselen og utviklinga til barna. </a:t>
            </a:r>
            <a:r>
              <a:rPr lang="nn-NO" sz="1100" i="1" dirty="0">
                <a:latin typeface="Calibri" panose="020F0502020204030204" pitchFamily="34" charset="0"/>
                <a:cs typeface="Calibri" panose="020F0502020204030204" pitchFamily="34" charset="0"/>
                <a:sym typeface="Arial"/>
              </a:rPr>
              <a:t>Det daglege samarbeidet mellom heimen og barnehagen må byggje på gjensidig openheit og tillit.</a:t>
            </a:r>
          </a:p>
          <a:p>
            <a:pPr marL="0" lvl="0" indent="0" algn="l" rtl="0">
              <a:lnSpc>
                <a:spcPct val="120000"/>
              </a:lnSpc>
              <a:spcBef>
                <a:spcPts val="240"/>
              </a:spcBef>
              <a:spcAft>
                <a:spcPts val="0"/>
              </a:spcAft>
              <a:buSzPts val="1020"/>
              <a:buNone/>
            </a:pPr>
            <a:endParaRPr lang="nn-NO" sz="1100" dirty="0">
              <a:latin typeface="Calibri" panose="020F0502020204030204" pitchFamily="34" charset="0"/>
              <a:cs typeface="Calibri" panose="020F0502020204030204" pitchFamily="34" charset="0"/>
            </a:endParaRPr>
          </a:p>
          <a:p>
            <a:pPr marL="0" lvl="0" indent="0">
              <a:lnSpc>
                <a:spcPct val="120000"/>
              </a:lnSpc>
              <a:spcBef>
                <a:spcPts val="210"/>
              </a:spcBef>
              <a:buClr>
                <a:srgbClr val="53548A"/>
              </a:buClr>
              <a:buSzPts val="893"/>
              <a:buNone/>
            </a:pPr>
            <a:r>
              <a:rPr lang="nn-NO" sz="1100" dirty="0">
                <a:solidFill>
                  <a:srgbClr val="000000"/>
                </a:solidFill>
                <a:latin typeface="Calibri" panose="020F0502020204030204" pitchFamily="34" charset="0"/>
                <a:cs typeface="Calibri" panose="020F0502020204030204" pitchFamily="34" charset="0"/>
              </a:rPr>
              <a:t>Barnehagen </a:t>
            </a:r>
            <a:r>
              <a:rPr lang="nn-NO" sz="1100" dirty="0">
                <a:solidFill>
                  <a:schemeClr val="tx1"/>
                </a:solidFill>
                <a:latin typeface="Calibri" panose="020F0502020204030204" pitchFamily="34" charset="0"/>
                <a:cs typeface="Calibri" panose="020F0502020204030204" pitchFamily="34" charset="0"/>
              </a:rPr>
              <a:t>har to foreldremøte i året, eit tidleg haust og eit i vårhalvåret. På </a:t>
            </a:r>
            <a:r>
              <a:rPr lang="nn-NO" sz="1100" dirty="0">
                <a:solidFill>
                  <a:srgbClr val="000000"/>
                </a:solidFill>
                <a:latin typeface="Calibri" panose="020F0502020204030204" pitchFamily="34" charset="0"/>
                <a:cs typeface="Calibri" panose="020F0502020204030204" pitchFamily="34" charset="0"/>
              </a:rPr>
              <a:t>desse møta informerer barnehagen om nødvendig og aktuell informasjon og grunngiving for barnehageverksemda og inviterer foreldra til medverknad. Innhaldet på foreldremøta kan vera utvikla i samarbeid med Su, eller ulike tema der andre, t.d PPT eller helsesøster, er spurt om å bidra.</a:t>
            </a:r>
          </a:p>
          <a:p>
            <a:pPr marL="0" lvl="0" indent="0">
              <a:lnSpc>
                <a:spcPct val="120000"/>
              </a:lnSpc>
              <a:spcBef>
                <a:spcPts val="210"/>
              </a:spcBef>
              <a:buClr>
                <a:srgbClr val="53548A"/>
              </a:buClr>
              <a:buSzPts val="893"/>
              <a:buNone/>
            </a:pPr>
            <a:endParaRPr lang="nn-NO" sz="1100" dirty="0">
              <a:solidFill>
                <a:schemeClr val="tx1"/>
              </a:solidFill>
              <a:latin typeface="Calibri" panose="020F0502020204030204" pitchFamily="34" charset="0"/>
              <a:cs typeface="Calibri" panose="020F0502020204030204" pitchFamily="34" charset="0"/>
            </a:endParaRPr>
          </a:p>
          <a:p>
            <a:pPr marL="0" lvl="0" indent="0">
              <a:lnSpc>
                <a:spcPct val="120000"/>
              </a:lnSpc>
              <a:spcBef>
                <a:spcPts val="210"/>
              </a:spcBef>
              <a:buClr>
                <a:srgbClr val="53548A"/>
              </a:buClr>
              <a:buSzPts val="893"/>
              <a:buNone/>
            </a:pPr>
            <a:r>
              <a:rPr lang="nn-NO" sz="1100" dirty="0">
                <a:solidFill>
                  <a:schemeClr val="tx1"/>
                </a:solidFill>
                <a:latin typeface="Calibri" panose="020F0502020204030204" pitchFamily="34" charset="0"/>
                <a:cs typeface="Calibri" panose="020F0502020204030204" pitchFamily="34" charset="0"/>
              </a:rPr>
              <a:t>Barnehagen gjennomfører foreldresamtalar både haust og vår. I god tid før samtale blir det sendt ut skriv til foreldre/føresette. Med spørsmål: </a:t>
            </a:r>
            <a:r>
              <a:rPr lang="nn-NO" sz="1100" i="1" dirty="0">
                <a:solidFill>
                  <a:schemeClr val="tx1"/>
                </a:solidFill>
                <a:latin typeface="Calibri" panose="020F0502020204030204" pitchFamily="34" charset="0"/>
                <a:cs typeface="Calibri" panose="020F0502020204030204" pitchFamily="34" charset="0"/>
              </a:rPr>
              <a:t>Kva skal vi ha snakka om for at samtalen skal vera nyttig? Vi vil ha barnesamtaler som en forberdelse til foreldresamtaler. Førskolebarn skal  bli invitert til delt på samtalen.Under korona har vi hatt tlf.møter . Vi har erfaring med at det sparer tid, rom og logestikk både for barnehagen og foreldre, og der førsette ynkjer tlf.møter vil vi gjere det.</a:t>
            </a:r>
          </a:p>
          <a:p>
            <a:pPr marL="0" lvl="0" indent="0" algn="l" rtl="0">
              <a:lnSpc>
                <a:spcPct val="120000"/>
              </a:lnSpc>
              <a:spcBef>
                <a:spcPts val="840"/>
              </a:spcBef>
              <a:spcAft>
                <a:spcPts val="0"/>
              </a:spcAft>
              <a:buSzPts val="3570"/>
              <a:buNone/>
            </a:pPr>
            <a:endParaRPr sz="1100" dirty="0">
              <a:latin typeface="Calibri" panose="020F0502020204030204" pitchFamily="34" charset="0"/>
              <a:cs typeface="Calibri" panose="020F0502020204030204" pitchFamily="34" charset="0"/>
            </a:endParaRPr>
          </a:p>
          <a:p>
            <a:pPr marL="0" lvl="0" indent="0" algn="l" rtl="0">
              <a:spcBef>
                <a:spcPts val="480"/>
              </a:spcBef>
              <a:spcAft>
                <a:spcPts val="0"/>
              </a:spcAft>
              <a:buSzPts val="2040"/>
              <a:buNone/>
            </a:pPr>
            <a:endParaRPr dirty="0"/>
          </a:p>
        </p:txBody>
      </p:sp>
      <p:sp>
        <p:nvSpPr>
          <p:cNvPr id="2" name="Plassholder for lysbildenummer 1">
            <a:extLst>
              <a:ext uri="{FF2B5EF4-FFF2-40B4-BE49-F238E27FC236}">
                <a16:creationId xmlns:a16="http://schemas.microsoft.com/office/drawing/2014/main" id="{A335C5EF-544F-4D74-B2FC-951061941CF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37</a:t>
            </a:fld>
            <a:endParaRPr lang="no-NO"/>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1"/>
          <p:cNvSpPr txBox="1">
            <a:spLocks noGrp="1"/>
          </p:cNvSpPr>
          <p:nvPr>
            <p:ph type="title"/>
          </p:nvPr>
        </p:nvSpPr>
        <p:spPr>
          <a:xfrm>
            <a:off x="457200" y="533400"/>
            <a:ext cx="2095500" cy="5919936"/>
          </a:xfrm>
          <a:prstGeom prst="rect">
            <a:avLst/>
          </a:prstGeom>
          <a:solidFill>
            <a:schemeClr val="bg1"/>
          </a:solidFill>
          <a:ln w="28575">
            <a:solidFill>
              <a:schemeClr val="accent1"/>
            </a:solidFill>
          </a:ln>
        </p:spPr>
        <p:txBody>
          <a:bodyPr spcFirstLastPara="1" wrap="square" lIns="91425" tIns="45700" rIns="91425" bIns="45700" anchor="ctr" anchorCtr="0">
            <a:noAutofit/>
          </a:bodyPr>
          <a:lstStyle/>
          <a:p>
            <a:pPr marL="0" lvl="0" indent="0" rtl="0">
              <a:lnSpc>
                <a:spcPct val="150000"/>
              </a:lnSpc>
              <a:spcBef>
                <a:spcPts val="0"/>
              </a:spcBef>
              <a:spcAft>
                <a:spcPts val="0"/>
              </a:spcAft>
              <a:buClr>
                <a:schemeClr val="lt1"/>
              </a:buClr>
              <a:buSzPts val="2400"/>
              <a:buFont typeface="Arial"/>
              <a:buNone/>
            </a:pPr>
            <a:r>
              <a:rPr lang="nn-NO" sz="1100" b="1" dirty="0">
                <a:solidFill>
                  <a:srgbClr val="002060"/>
                </a:solidFill>
                <a:latin typeface="Calibri" panose="020F0502020204030204" pitchFamily="34" charset="0"/>
                <a:cs typeface="Calibri" panose="020F0502020204030204" pitchFamily="34" charset="0"/>
              </a:rPr>
              <a:t>Tema tatt opp i FAU </a:t>
            </a:r>
            <a:br>
              <a:rPr lang="nn-NO" sz="1100" b="1" dirty="0">
                <a:solidFill>
                  <a:srgbClr val="002060"/>
                </a:solidFill>
                <a:latin typeface="Calibri" panose="020F0502020204030204" pitchFamily="34" charset="0"/>
                <a:cs typeface="Calibri" panose="020F0502020204030204" pitchFamily="34" charset="0"/>
              </a:rPr>
            </a:br>
            <a:r>
              <a:rPr lang="nn-NO" sz="1100" b="1" dirty="0">
                <a:solidFill>
                  <a:srgbClr val="002060"/>
                </a:solidFill>
                <a:latin typeface="Calibri" panose="020F0502020204030204" pitchFamily="34" charset="0"/>
                <a:cs typeface="Calibri" panose="020F0502020204030204" pitchFamily="34" charset="0"/>
              </a:rPr>
              <a:t>møte 12.04.21</a:t>
            </a:r>
            <a:br>
              <a:rPr lang="nn-NO" sz="1100" b="1" dirty="0">
                <a:solidFill>
                  <a:srgbClr val="002060"/>
                </a:solidFill>
                <a:latin typeface="Calibri" panose="020F0502020204030204" pitchFamily="34" charset="0"/>
                <a:cs typeface="Calibri" panose="020F0502020204030204" pitchFamily="34" charset="0"/>
              </a:rPr>
            </a:br>
            <a:br>
              <a:rPr lang="nn-NO" sz="1100" b="1" dirty="0">
                <a:solidFill>
                  <a:srgbClr val="002060"/>
                </a:solidFill>
                <a:latin typeface="Calibri" panose="020F0502020204030204" pitchFamily="34" charset="0"/>
                <a:cs typeface="Calibri" panose="020F0502020204030204" pitchFamily="34" charset="0"/>
              </a:rPr>
            </a:br>
            <a:r>
              <a:rPr lang="nn-NO" sz="1000" dirty="0">
                <a:solidFill>
                  <a:srgbClr val="002060"/>
                </a:solidFill>
                <a:latin typeface="Calibri" panose="020F0502020204030204" pitchFamily="34" charset="0"/>
                <a:cs typeface="Calibri" panose="020F0502020204030204" pitchFamily="34" charset="0"/>
              </a:rPr>
              <a:t>Vi skal samarbeide om å skape ei god forståing  rundt mat og måltid i barnehagen.</a:t>
            </a:r>
            <a:br>
              <a:rPr lang="nn-NO" sz="1000" dirty="0">
                <a:solidFill>
                  <a:srgbClr val="002060"/>
                </a:solidFill>
                <a:latin typeface="Calibri" panose="020F0502020204030204" pitchFamily="34" charset="0"/>
                <a:cs typeface="Calibri" panose="020F0502020204030204" pitchFamily="34" charset="0"/>
              </a:rPr>
            </a:br>
            <a:r>
              <a:rPr lang="nn-NO" sz="1000" dirty="0">
                <a:solidFill>
                  <a:srgbClr val="002060"/>
                </a:solidFill>
                <a:latin typeface="Calibri" panose="020F0502020204030204" pitchFamily="34" charset="0"/>
                <a:cs typeface="Calibri" panose="020F0502020204030204" pitchFamily="34" charset="0"/>
              </a:rPr>
              <a:t> Vi drøftet dette i FAU 12.04.21, og vil arbeide vidare med saken.</a:t>
            </a:r>
          </a:p>
        </p:txBody>
      </p:sp>
      <p:sp>
        <p:nvSpPr>
          <p:cNvPr id="156" name="Google Shape;156;p21"/>
          <p:cNvSpPr txBox="1">
            <a:spLocks noGrp="1"/>
          </p:cNvSpPr>
          <p:nvPr>
            <p:ph type="body" idx="1"/>
          </p:nvPr>
        </p:nvSpPr>
        <p:spPr>
          <a:xfrm>
            <a:off x="2915816" y="476672"/>
            <a:ext cx="5853336" cy="597666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040"/>
              <a:buNone/>
            </a:pPr>
            <a:endParaRPr lang="nn-NO" dirty="0">
              <a:solidFill>
                <a:srgbClr val="66FF33"/>
              </a:solidFill>
            </a:endParaRPr>
          </a:p>
          <a:p>
            <a:pPr marL="0" lvl="0" indent="0" algn="l" rtl="0">
              <a:spcBef>
                <a:spcPts val="480"/>
              </a:spcBef>
              <a:spcAft>
                <a:spcPts val="0"/>
              </a:spcAft>
              <a:buSzPts val="2040"/>
              <a:buNone/>
            </a:pPr>
            <a:r>
              <a:rPr lang="nn-NO" sz="1800" b="1" dirty="0">
                <a:solidFill>
                  <a:srgbClr val="002060"/>
                </a:solidFill>
                <a:latin typeface="Calibri" panose="020F0502020204030204" pitchFamily="34" charset="0"/>
                <a:cs typeface="Calibri" panose="020F0502020204030204" pitchFamily="34" charset="0"/>
              </a:rPr>
              <a:t>Utviklingsmål for barnehagen 2021-2022</a:t>
            </a:r>
            <a:endParaRPr lang="nn-NO" sz="1800" b="1" dirty="0">
              <a:solidFill>
                <a:srgbClr val="66FF33"/>
              </a:solidFill>
              <a:latin typeface="Calibri" panose="020F0502020204030204" pitchFamily="34" charset="0"/>
              <a:cs typeface="Calibri" panose="020F0502020204030204" pitchFamily="34" charset="0"/>
            </a:endParaRPr>
          </a:p>
          <a:p>
            <a:pPr marL="548641" lvl="2" indent="0" algn="l" rtl="0">
              <a:spcBef>
                <a:spcPts val="240"/>
              </a:spcBef>
              <a:spcAft>
                <a:spcPts val="0"/>
              </a:spcAft>
              <a:buClr>
                <a:srgbClr val="FF0000"/>
              </a:buClr>
              <a:buSzPts val="1080"/>
              <a:buNone/>
            </a:pPr>
            <a:endParaRPr lang="nn-NO" sz="1100" dirty="0">
              <a:solidFill>
                <a:srgbClr val="FF0000"/>
              </a:solidFill>
            </a:endParaRPr>
          </a:p>
          <a:p>
            <a:pPr marL="548641" lvl="2" indent="0" algn="l" rtl="0">
              <a:spcBef>
                <a:spcPts val="240"/>
              </a:spcBef>
              <a:spcAft>
                <a:spcPts val="0"/>
              </a:spcAft>
              <a:buClr>
                <a:srgbClr val="FF0000"/>
              </a:buClr>
              <a:buSzPts val="1080"/>
              <a:buNone/>
            </a:pPr>
            <a:r>
              <a:rPr lang="nn-NO" sz="1100" dirty="0">
                <a:solidFill>
                  <a:schemeClr val="tx1"/>
                </a:solidFill>
              </a:rPr>
              <a:t>1.</a:t>
            </a:r>
            <a:r>
              <a:rPr lang="nn-NO" sz="1100" dirty="0">
                <a:solidFill>
                  <a:schemeClr val="tx1"/>
                </a:solidFill>
                <a:latin typeface="Calibri" panose="020F0502020204030204" pitchFamily="34" charset="0"/>
                <a:cs typeface="Calibri" panose="020F0502020204030204" pitchFamily="34" charset="0"/>
              </a:rPr>
              <a:t>Samarbeid heim - barnehage. </a:t>
            </a:r>
          </a:p>
          <a:p>
            <a:pPr marL="548641" lvl="2" indent="0" algn="l" rtl="0">
              <a:spcBef>
                <a:spcPts val="240"/>
              </a:spcBef>
              <a:spcAft>
                <a:spcPts val="0"/>
              </a:spcAft>
              <a:buClr>
                <a:srgbClr val="FF0000"/>
              </a:buClr>
              <a:buSzPts val="1080"/>
              <a:buNone/>
            </a:pPr>
            <a:r>
              <a:rPr lang="nn-NO" sz="1100" dirty="0">
                <a:solidFill>
                  <a:schemeClr val="tx1"/>
                </a:solidFill>
                <a:latin typeface="Calibri" panose="020F0502020204030204" pitchFamily="34" charset="0"/>
                <a:cs typeface="Calibri" panose="020F0502020204030204" pitchFamily="34" charset="0"/>
              </a:rPr>
              <a:t>2. Fortelje føresette om stjernestunder/kvardagsaugneblink frå kvardagen</a:t>
            </a:r>
          </a:p>
          <a:p>
            <a:pPr marL="548641" lvl="2" indent="0" algn="l" rtl="0">
              <a:spcBef>
                <a:spcPts val="240"/>
              </a:spcBef>
              <a:spcAft>
                <a:spcPts val="0"/>
              </a:spcAft>
              <a:buClr>
                <a:srgbClr val="FF0000"/>
              </a:buClr>
              <a:buSzPts val="1080"/>
              <a:buNone/>
            </a:pPr>
            <a:r>
              <a:rPr lang="nn-NO" sz="1100" dirty="0">
                <a:solidFill>
                  <a:schemeClr val="tx1"/>
                </a:solidFill>
                <a:latin typeface="Calibri" panose="020F0502020204030204" pitchFamily="34" charset="0"/>
                <a:cs typeface="Calibri" panose="020F0502020204030204" pitchFamily="34" charset="0"/>
              </a:rPr>
              <a:t>3. Foredling prosjektet «skal vi leike ei bok» skal vi leike eit eventyr frå eit anna land</a:t>
            </a:r>
          </a:p>
          <a:p>
            <a:pPr marL="548641" lvl="2" indent="0" algn="l" rtl="0">
              <a:spcBef>
                <a:spcPts val="240"/>
              </a:spcBef>
              <a:spcAft>
                <a:spcPts val="0"/>
              </a:spcAft>
              <a:buClr>
                <a:srgbClr val="FF0000"/>
              </a:buClr>
              <a:buSzPts val="1080"/>
              <a:buNone/>
            </a:pPr>
            <a:r>
              <a:rPr lang="nn-NO" sz="1100" dirty="0">
                <a:solidFill>
                  <a:schemeClr val="tx1"/>
                </a:solidFill>
                <a:latin typeface="Calibri" panose="020F0502020204030204" pitchFamily="34" charset="0"/>
                <a:cs typeface="Calibri" panose="020F0502020204030204" pitchFamily="34" charset="0"/>
              </a:rPr>
              <a:t>4. Leiken skal få større og betre plass i kvardagen til borna</a:t>
            </a:r>
          </a:p>
          <a:p>
            <a:pPr marL="548641" lvl="2" indent="0" algn="l" rtl="0">
              <a:spcBef>
                <a:spcPts val="240"/>
              </a:spcBef>
              <a:spcAft>
                <a:spcPts val="0"/>
              </a:spcAft>
              <a:buClr>
                <a:srgbClr val="FF0000"/>
              </a:buClr>
              <a:buSzPts val="1080"/>
              <a:buNone/>
            </a:pPr>
            <a:r>
              <a:rPr lang="nn-NO" sz="1100" dirty="0">
                <a:solidFill>
                  <a:schemeClr val="tx1"/>
                </a:solidFill>
                <a:latin typeface="Calibri" panose="020F0502020204030204" pitchFamily="34" charset="0"/>
                <a:cs typeface="Calibri" panose="020F0502020204030204" pitchFamily="34" charset="0"/>
              </a:rPr>
              <a:t>5. Barna si stemme i kvardagen og godt psykosialtmiljø </a:t>
            </a:r>
          </a:p>
          <a:p>
            <a:pPr marL="548641" lvl="2" indent="0" algn="l" rtl="0">
              <a:spcBef>
                <a:spcPts val="240"/>
              </a:spcBef>
              <a:spcAft>
                <a:spcPts val="0"/>
              </a:spcAft>
              <a:buClr>
                <a:srgbClr val="FF0000"/>
              </a:buClr>
              <a:buSzPts val="1080"/>
              <a:buNone/>
            </a:pPr>
            <a:endParaRPr lang="nn-NO" sz="1100" dirty="0">
              <a:solidFill>
                <a:srgbClr val="FF0000"/>
              </a:solidFill>
              <a:latin typeface="Calibri" panose="020F0502020204030204" pitchFamily="34" charset="0"/>
              <a:cs typeface="Calibri" panose="020F0502020204030204" pitchFamily="34" charset="0"/>
            </a:endParaRPr>
          </a:p>
          <a:p>
            <a:pPr marL="548640" lvl="2" indent="0">
              <a:spcBef>
                <a:spcPts val="240"/>
              </a:spcBef>
              <a:buSzPts val="1080"/>
              <a:buNone/>
            </a:pPr>
            <a:r>
              <a:rPr lang="nb-NO" sz="1100" u="sng" dirty="0">
                <a:solidFill>
                  <a:schemeClr val="tx1"/>
                </a:solidFill>
                <a:latin typeface="Calibri" panose="020F0502020204030204" pitchFamily="34" charset="0"/>
                <a:cs typeface="Calibri" panose="020F0502020204030204" pitchFamily="34" charset="0"/>
              </a:rPr>
              <a:t>Samarbeid:</a:t>
            </a:r>
          </a:p>
          <a:p>
            <a:pPr marL="548640" lvl="2" indent="0">
              <a:spcBef>
                <a:spcPts val="240"/>
              </a:spcBef>
              <a:buSzPts val="1080"/>
              <a:buNone/>
            </a:pPr>
            <a:r>
              <a:rPr lang="nb-NO" sz="1100" dirty="0">
                <a:solidFill>
                  <a:schemeClr val="tx1"/>
                </a:solidFill>
                <a:latin typeface="Calibri" panose="020F0502020204030204" pitchFamily="34" charset="0"/>
                <a:cs typeface="Calibri" panose="020F0502020204030204" pitchFamily="34" charset="0"/>
              </a:rPr>
              <a:t>Personalet skal bli betre på fortelja korleis borna har det i Solhaugen </a:t>
            </a:r>
            <a:r>
              <a:rPr lang="nb-NO" sz="1100" dirty="0">
                <a:solidFill>
                  <a:srgbClr val="FF0000"/>
                </a:solidFill>
                <a:latin typeface="Calibri" panose="020F0502020204030204" pitchFamily="34" charset="0"/>
                <a:cs typeface="Calibri" panose="020F0502020204030204" pitchFamily="34" charset="0"/>
              </a:rPr>
              <a:t>.</a:t>
            </a:r>
          </a:p>
          <a:p>
            <a:pPr marL="548640" lvl="2" indent="0">
              <a:spcBef>
                <a:spcPts val="240"/>
              </a:spcBef>
              <a:buSzPts val="1080"/>
              <a:buNone/>
            </a:pPr>
            <a:r>
              <a:rPr lang="nb-NO" sz="1100" dirty="0">
                <a:solidFill>
                  <a:srgbClr val="FF0000"/>
                </a:solidFill>
                <a:latin typeface="Calibri" panose="020F0502020204030204" pitchFamily="34" charset="0"/>
                <a:cs typeface="Calibri" panose="020F0502020204030204" pitchFamily="34" charset="0"/>
              </a:rPr>
              <a:t> </a:t>
            </a:r>
            <a:r>
              <a:rPr lang="nb-NO" sz="1100" dirty="0">
                <a:solidFill>
                  <a:schemeClr val="tx1"/>
                </a:solidFill>
                <a:latin typeface="Calibri" panose="020F0502020204030204" pitchFamily="34" charset="0"/>
                <a:cs typeface="Calibri" panose="020F0502020204030204" pitchFamily="34" charset="0"/>
              </a:rPr>
              <a:t>Tiltak:</a:t>
            </a:r>
          </a:p>
          <a:p>
            <a:pPr marL="720090" lvl="2" indent="-171450">
              <a:spcBef>
                <a:spcPts val="240"/>
              </a:spcBef>
              <a:buSzPts val="1080"/>
              <a:buFont typeface="Arial" panose="020B0604020202020204" pitchFamily="34" charset="0"/>
              <a:buChar char="•"/>
            </a:pPr>
            <a:r>
              <a:rPr lang="nb-NO" sz="1100" dirty="0">
                <a:solidFill>
                  <a:schemeClr val="tx1"/>
                </a:solidFill>
                <a:latin typeface="Calibri" panose="020F0502020204030204" pitchFamily="34" charset="0"/>
                <a:cs typeface="Calibri" panose="020F0502020204030204" pitchFamily="34" charset="0"/>
              </a:rPr>
              <a:t>Personalet skal  fortelje om </a:t>
            </a:r>
            <a:r>
              <a:rPr lang="nb-NO" sz="1100" dirty="0" err="1">
                <a:solidFill>
                  <a:schemeClr val="tx1"/>
                </a:solidFill>
                <a:latin typeface="Calibri" panose="020F0502020204030204" pitchFamily="34" charset="0"/>
                <a:cs typeface="Calibri" panose="020F0502020204030204" pitchFamily="34" charset="0"/>
              </a:rPr>
              <a:t>stjerneaugneblikk</a:t>
            </a:r>
            <a:r>
              <a:rPr lang="nb-NO" sz="1100" dirty="0">
                <a:solidFill>
                  <a:schemeClr val="tx1"/>
                </a:solidFill>
                <a:latin typeface="Calibri" panose="020F0502020204030204" pitchFamily="34" charset="0"/>
                <a:cs typeface="Calibri" panose="020F0502020204030204" pitchFamily="34" charset="0"/>
              </a:rPr>
              <a:t> i </a:t>
            </a:r>
            <a:r>
              <a:rPr lang="nb-NO" sz="1100" dirty="0" err="1">
                <a:solidFill>
                  <a:schemeClr val="tx1"/>
                </a:solidFill>
                <a:latin typeface="Calibri" panose="020F0502020204030204" pitchFamily="34" charset="0"/>
                <a:cs typeface="Calibri" panose="020F0502020204030204" pitchFamily="34" charset="0"/>
              </a:rPr>
              <a:t>kvardagen</a:t>
            </a:r>
            <a:r>
              <a:rPr lang="nb-NO" sz="1100" dirty="0">
                <a:solidFill>
                  <a:schemeClr val="tx1"/>
                </a:solidFill>
                <a:latin typeface="Calibri" panose="020F0502020204030204" pitchFamily="34" charset="0"/>
                <a:cs typeface="Calibri" panose="020F0502020204030204" pitchFamily="34" charset="0"/>
              </a:rPr>
              <a:t> </a:t>
            </a:r>
          </a:p>
          <a:p>
            <a:pPr marL="720090" lvl="2" indent="-171450">
              <a:spcBef>
                <a:spcPts val="240"/>
              </a:spcBef>
              <a:buSzPts val="1080"/>
              <a:buFont typeface="Arial" panose="020B0604020202020204" pitchFamily="34" charset="0"/>
              <a:buChar char="•"/>
            </a:pPr>
            <a:r>
              <a:rPr lang="nb-NO" sz="1100" dirty="0">
                <a:solidFill>
                  <a:schemeClr val="tx1"/>
                </a:solidFill>
                <a:latin typeface="Calibri" panose="020F0502020204030204" pitchFamily="34" charset="0"/>
                <a:cs typeface="Calibri" panose="020F0502020204030204" pitchFamily="34" charset="0"/>
              </a:rPr>
              <a:t>Foreldra skal ta opp ting </a:t>
            </a:r>
            <a:r>
              <a:rPr lang="nb-NO" sz="1100" dirty="0" err="1">
                <a:solidFill>
                  <a:schemeClr val="tx1"/>
                </a:solidFill>
                <a:latin typeface="Calibri" panose="020F0502020204030204" pitchFamily="34" charset="0"/>
                <a:cs typeface="Calibri" panose="020F0502020204030204" pitchFamily="34" charset="0"/>
              </a:rPr>
              <a:t>dei</a:t>
            </a:r>
            <a:r>
              <a:rPr lang="nb-NO" sz="1100" dirty="0">
                <a:solidFill>
                  <a:schemeClr val="tx1"/>
                </a:solidFill>
                <a:latin typeface="Calibri" panose="020F0502020204030204" pitchFamily="34" charset="0"/>
                <a:cs typeface="Calibri" panose="020F0502020204030204" pitchFamily="34" charset="0"/>
              </a:rPr>
              <a:t> </a:t>
            </a:r>
            <a:r>
              <a:rPr lang="nb-NO" sz="1100" dirty="0" err="1">
                <a:solidFill>
                  <a:schemeClr val="tx1"/>
                </a:solidFill>
                <a:latin typeface="Calibri" panose="020F0502020204030204" pitchFamily="34" charset="0"/>
                <a:cs typeface="Calibri" panose="020F0502020204030204" pitchFamily="34" charset="0"/>
              </a:rPr>
              <a:t>undrar</a:t>
            </a:r>
            <a:r>
              <a:rPr lang="nb-NO" sz="1100" dirty="0">
                <a:solidFill>
                  <a:schemeClr val="tx1"/>
                </a:solidFill>
                <a:latin typeface="Calibri" panose="020F0502020204030204" pitchFamily="34" charset="0"/>
                <a:cs typeface="Calibri" panose="020F0502020204030204" pitchFamily="34" charset="0"/>
              </a:rPr>
              <a:t> seg på, så snøgt </a:t>
            </a:r>
            <a:r>
              <a:rPr lang="nb-NO" sz="1100" dirty="0" err="1">
                <a:solidFill>
                  <a:schemeClr val="tx1"/>
                </a:solidFill>
                <a:latin typeface="Calibri" panose="020F0502020204030204" pitchFamily="34" charset="0"/>
                <a:cs typeface="Calibri" panose="020F0502020204030204" pitchFamily="34" charset="0"/>
              </a:rPr>
              <a:t>dei</a:t>
            </a:r>
            <a:r>
              <a:rPr lang="nb-NO" sz="1100" dirty="0">
                <a:solidFill>
                  <a:schemeClr val="tx1"/>
                </a:solidFill>
                <a:latin typeface="Calibri" panose="020F0502020204030204" pitchFamily="34" charset="0"/>
                <a:cs typeface="Calibri" panose="020F0502020204030204" pitchFamily="34" charset="0"/>
              </a:rPr>
              <a:t> kan</a:t>
            </a:r>
          </a:p>
          <a:p>
            <a:pPr marL="720090" lvl="2" indent="-171450">
              <a:spcBef>
                <a:spcPts val="240"/>
              </a:spcBef>
              <a:buSzPts val="1080"/>
              <a:buFont typeface="Arial" panose="020B0604020202020204" pitchFamily="34" charset="0"/>
              <a:buChar char="•"/>
            </a:pPr>
            <a:r>
              <a:rPr lang="nb-NO" sz="1100" dirty="0">
                <a:solidFill>
                  <a:schemeClr val="tx1"/>
                </a:solidFill>
                <a:latin typeface="Calibri" panose="020F0502020204030204" pitchFamily="34" charset="0"/>
                <a:cs typeface="Calibri" panose="020F0502020204030204" pitchFamily="34" charset="0"/>
              </a:rPr>
              <a:t>Foreldra skal levere borna inne på avdelinga</a:t>
            </a:r>
          </a:p>
          <a:p>
            <a:pPr marL="548640" lvl="2" indent="0">
              <a:spcBef>
                <a:spcPts val="240"/>
              </a:spcBef>
              <a:buSzPts val="1080"/>
              <a:buNone/>
            </a:pPr>
            <a:endParaRPr lang="nb-NO" sz="1100" dirty="0">
              <a:solidFill>
                <a:srgbClr val="FF0000"/>
              </a:solidFill>
              <a:latin typeface="Calibri" panose="020F0502020204030204" pitchFamily="34" charset="0"/>
              <a:cs typeface="Calibri" panose="020F0502020204030204" pitchFamily="34" charset="0"/>
            </a:endParaRPr>
          </a:p>
          <a:p>
            <a:pPr marL="548640" lvl="2" indent="0">
              <a:spcBef>
                <a:spcPts val="240"/>
              </a:spcBef>
              <a:buSzPts val="1080"/>
              <a:buNone/>
            </a:pPr>
            <a:r>
              <a:rPr lang="nb-NO" sz="1100" dirty="0">
                <a:solidFill>
                  <a:schemeClr val="tx1"/>
                </a:solidFill>
                <a:latin typeface="Calibri" panose="020F0502020204030204" pitchFamily="34" charset="0"/>
                <a:cs typeface="Calibri" panose="020F0502020204030204" pitchFamily="34" charset="0"/>
              </a:rPr>
              <a:t>Solhaugen barnehage skal gje god informasjon om </a:t>
            </a:r>
            <a:r>
              <a:rPr lang="nn-NO" sz="1100" dirty="0">
                <a:solidFill>
                  <a:schemeClr val="tx1"/>
                </a:solidFill>
                <a:latin typeface="Calibri" panose="020F0502020204030204" pitchFamily="34" charset="0"/>
                <a:cs typeface="Calibri" panose="020F0502020204030204" pitchFamily="34" charset="0"/>
              </a:rPr>
              <a:t>innhaldet</a:t>
            </a:r>
            <a:r>
              <a:rPr lang="nb-NO" sz="1100" dirty="0">
                <a:solidFill>
                  <a:schemeClr val="tx1"/>
                </a:solidFill>
                <a:latin typeface="Calibri" panose="020F0502020204030204" pitchFamily="34" charset="0"/>
                <a:cs typeface="Calibri" panose="020F0502020204030204" pitchFamily="34" charset="0"/>
              </a:rPr>
              <a:t> i barnehagen</a:t>
            </a:r>
          </a:p>
          <a:p>
            <a:pPr marL="548640" lvl="2" indent="0">
              <a:spcBef>
                <a:spcPts val="240"/>
              </a:spcBef>
              <a:buSzPts val="1080"/>
              <a:buNone/>
            </a:pPr>
            <a:r>
              <a:rPr lang="nb-NO" sz="1100" dirty="0">
                <a:solidFill>
                  <a:schemeClr val="tx1"/>
                </a:solidFill>
                <a:latin typeface="Calibri" panose="020F0502020204030204" pitchFamily="34" charset="0"/>
                <a:cs typeface="Calibri" panose="020F0502020204030204" pitchFamily="34" charset="0"/>
              </a:rPr>
              <a:t>Tiltak</a:t>
            </a:r>
          </a:p>
          <a:p>
            <a:pPr marL="720090" lvl="2" indent="-171450">
              <a:spcBef>
                <a:spcPts val="240"/>
              </a:spcBef>
              <a:buSzPts val="1080"/>
              <a:buFont typeface="Arial" panose="020B0604020202020204" pitchFamily="34" charset="0"/>
              <a:buChar char="•"/>
            </a:pPr>
            <a:r>
              <a:rPr lang="nb-NO" sz="1100" dirty="0">
                <a:solidFill>
                  <a:schemeClr val="tx1"/>
                </a:solidFill>
                <a:latin typeface="Calibri" panose="020F0502020204030204" pitchFamily="34" charset="0"/>
                <a:cs typeface="Calibri" panose="020F0502020204030204" pitchFamily="34" charset="0"/>
              </a:rPr>
              <a:t>Ein kommunikasjonsplattform KIDPLAN og </a:t>
            </a:r>
            <a:r>
              <a:rPr lang="nb-NO" sz="1100" dirty="0" err="1">
                <a:solidFill>
                  <a:schemeClr val="tx1"/>
                </a:solidFill>
                <a:latin typeface="Calibri" panose="020F0502020204030204" pitchFamily="34" charset="0"/>
                <a:cs typeface="Calibri" panose="020F0502020204030204" pitchFamily="34" charset="0"/>
              </a:rPr>
              <a:t>gjere</a:t>
            </a:r>
            <a:r>
              <a:rPr lang="nb-NO" sz="1100" dirty="0">
                <a:solidFill>
                  <a:schemeClr val="tx1"/>
                </a:solidFill>
                <a:latin typeface="Calibri" panose="020F0502020204030204" pitchFamily="34" charset="0"/>
                <a:cs typeface="Calibri" panose="020F0502020204030204" pitchFamily="34" charset="0"/>
              </a:rPr>
              <a:t> bruk av den</a:t>
            </a:r>
          </a:p>
          <a:p>
            <a:pPr marL="720090" lvl="2" indent="-171450">
              <a:spcBef>
                <a:spcPts val="240"/>
              </a:spcBef>
              <a:buSzPts val="1080"/>
              <a:buFont typeface="Arial" panose="020B0604020202020204" pitchFamily="34" charset="0"/>
              <a:buChar char="•"/>
            </a:pPr>
            <a:r>
              <a:rPr lang="nb-NO" sz="1100" dirty="0">
                <a:solidFill>
                  <a:schemeClr val="tx1"/>
                </a:solidFill>
                <a:latin typeface="Calibri" panose="020F0502020204030204" pitchFamily="34" charset="0"/>
                <a:cs typeface="Calibri" panose="020F0502020204030204" pitchFamily="34" charset="0"/>
              </a:rPr>
              <a:t>Ansatte brukar felles </a:t>
            </a:r>
            <a:r>
              <a:rPr lang="nb-NO" sz="1100" dirty="0" err="1">
                <a:solidFill>
                  <a:schemeClr val="tx1"/>
                </a:solidFill>
                <a:latin typeface="Calibri" panose="020F0502020204030204" pitchFamily="34" charset="0"/>
                <a:cs typeface="Calibri" panose="020F0502020204030204" pitchFamily="34" charset="0"/>
              </a:rPr>
              <a:t>malplaner</a:t>
            </a:r>
            <a:r>
              <a:rPr lang="nb-NO" sz="1100" dirty="0">
                <a:solidFill>
                  <a:schemeClr val="tx1"/>
                </a:solidFill>
                <a:latin typeface="Calibri" panose="020F0502020204030204" pitchFamily="34" charset="0"/>
                <a:cs typeface="Calibri" panose="020F0502020204030204" pitchFamily="34" charset="0"/>
              </a:rPr>
              <a:t> og KIDPLAN</a:t>
            </a:r>
          </a:p>
          <a:p>
            <a:pPr marL="720090" lvl="2" indent="-171450">
              <a:spcBef>
                <a:spcPts val="240"/>
              </a:spcBef>
              <a:buSzPts val="1080"/>
              <a:buFont typeface="Arial" panose="020B0604020202020204" pitchFamily="34" charset="0"/>
              <a:buChar char="•"/>
            </a:pPr>
            <a:r>
              <a:rPr lang="nb-NO" sz="1100" dirty="0">
                <a:solidFill>
                  <a:schemeClr val="tx1"/>
                </a:solidFill>
                <a:latin typeface="Calibri" panose="020F0502020204030204" pitchFamily="34" charset="0"/>
                <a:cs typeface="Calibri" panose="020F0502020204030204" pitchFamily="34" charset="0"/>
              </a:rPr>
              <a:t>Foreldra skal bli aktiv til å </a:t>
            </a:r>
            <a:r>
              <a:rPr lang="nb-NO" sz="1100" dirty="0" err="1">
                <a:solidFill>
                  <a:schemeClr val="tx1"/>
                </a:solidFill>
                <a:latin typeface="Calibri" panose="020F0502020204030204" pitchFamily="34" charset="0"/>
                <a:cs typeface="Calibri" panose="020F0502020204030204" pitchFamily="34" charset="0"/>
              </a:rPr>
              <a:t>vita</a:t>
            </a:r>
            <a:r>
              <a:rPr lang="nb-NO" sz="1100" dirty="0">
                <a:solidFill>
                  <a:schemeClr val="tx1"/>
                </a:solidFill>
                <a:latin typeface="Calibri" panose="020F0502020204030204" pitchFamily="34" charset="0"/>
                <a:cs typeface="Calibri" panose="020F0502020204030204" pitchFamily="34" charset="0"/>
              </a:rPr>
              <a:t> kor dei kan henta informasjon. </a:t>
            </a:r>
          </a:p>
          <a:p>
            <a:pPr marL="548640" lvl="2" indent="0">
              <a:spcBef>
                <a:spcPts val="240"/>
              </a:spcBef>
              <a:buSzPts val="1080"/>
              <a:buNone/>
            </a:pPr>
            <a:endParaRPr lang="nb-NO" sz="1100" dirty="0">
              <a:solidFill>
                <a:srgbClr val="FF0000"/>
              </a:solidFill>
              <a:latin typeface="Calibri" panose="020F0502020204030204" pitchFamily="34" charset="0"/>
              <a:cs typeface="Calibri" panose="020F0502020204030204" pitchFamily="34" charset="0"/>
            </a:endParaRPr>
          </a:p>
          <a:p>
            <a:pPr marL="548640" lvl="2" indent="0">
              <a:spcBef>
                <a:spcPts val="240"/>
              </a:spcBef>
              <a:buSzPts val="1080"/>
              <a:buNone/>
            </a:pPr>
            <a:r>
              <a:rPr lang="nb-NO" sz="1100" dirty="0">
                <a:solidFill>
                  <a:schemeClr val="tx1"/>
                </a:solidFill>
                <a:latin typeface="Calibri" panose="020F0502020204030204" pitchFamily="34" charset="0"/>
                <a:cs typeface="Calibri" panose="020F0502020204030204" pitchFamily="34" charset="0"/>
              </a:rPr>
              <a:t>Barnehagen skal bli betre på å gje beskjed om endringer i personalgruppen </a:t>
            </a:r>
          </a:p>
          <a:p>
            <a:pPr marL="548640" lvl="2" indent="0">
              <a:spcBef>
                <a:spcPts val="240"/>
              </a:spcBef>
              <a:buSzPts val="1080"/>
              <a:buNone/>
            </a:pPr>
            <a:r>
              <a:rPr lang="nb-NO" sz="1100" dirty="0">
                <a:solidFill>
                  <a:schemeClr val="tx1"/>
                </a:solidFill>
                <a:latin typeface="Calibri" panose="020F0502020204030204" pitchFamily="34" charset="0"/>
                <a:cs typeface="Calibri" panose="020F0502020204030204" pitchFamily="34" charset="0"/>
              </a:rPr>
              <a:t>Tiltak</a:t>
            </a:r>
          </a:p>
          <a:p>
            <a:pPr marL="720090" lvl="2" indent="-171450">
              <a:spcBef>
                <a:spcPts val="240"/>
              </a:spcBef>
              <a:buSzPts val="1080"/>
            </a:pPr>
            <a:r>
              <a:rPr lang="nb-NO" sz="1100" dirty="0">
                <a:solidFill>
                  <a:schemeClr val="tx1"/>
                </a:solidFill>
                <a:latin typeface="Calibri" panose="020F0502020204030204" pitchFamily="34" charset="0"/>
                <a:cs typeface="Calibri" panose="020F0502020204030204" pitchFamily="34" charset="0"/>
              </a:rPr>
              <a:t>Kvar avdeling skal ha bilde av kven som er på jobb i dag til kva vakt.</a:t>
            </a:r>
          </a:p>
          <a:p>
            <a:pPr marL="720090" lvl="2" indent="-171450">
              <a:spcBef>
                <a:spcPts val="240"/>
              </a:spcBef>
              <a:buSzPts val="1080"/>
            </a:pPr>
            <a:r>
              <a:rPr lang="nb-NO" sz="1100" dirty="0">
                <a:solidFill>
                  <a:schemeClr val="tx1"/>
                </a:solidFill>
                <a:latin typeface="Calibri" panose="020F0502020204030204" pitchFamily="34" charset="0"/>
                <a:cs typeface="Calibri" panose="020F0502020204030204" pitchFamily="34" charset="0"/>
              </a:rPr>
              <a:t>Aktiv bruk av  KIDPLAN, </a:t>
            </a:r>
            <a:r>
              <a:rPr lang="nb-NO" sz="1100" dirty="0" err="1">
                <a:solidFill>
                  <a:schemeClr val="tx1"/>
                </a:solidFill>
                <a:latin typeface="Calibri" panose="020F0502020204030204" pitchFamily="34" charset="0"/>
                <a:cs typeface="Calibri" panose="020F0502020204030204" pitchFamily="34" charset="0"/>
              </a:rPr>
              <a:t>tavlepost</a:t>
            </a:r>
            <a:r>
              <a:rPr lang="nb-NO" sz="1100" dirty="0">
                <a:solidFill>
                  <a:schemeClr val="tx1"/>
                </a:solidFill>
                <a:latin typeface="Calibri" panose="020F0502020204030204" pitchFamily="34" charset="0"/>
                <a:cs typeface="Calibri" panose="020F0502020204030204" pitchFamily="34" charset="0"/>
              </a:rPr>
              <a:t>, ukeplan, epost,</a:t>
            </a:r>
          </a:p>
          <a:p>
            <a:pPr marL="720090" lvl="2" indent="-171450">
              <a:spcBef>
                <a:spcPts val="240"/>
              </a:spcBef>
              <a:buSzPts val="1080"/>
            </a:pPr>
            <a:r>
              <a:rPr lang="nb-NO" sz="1100" dirty="0">
                <a:solidFill>
                  <a:schemeClr val="tx1"/>
                </a:solidFill>
                <a:latin typeface="Calibri" panose="020F0502020204030204" pitchFamily="34" charset="0"/>
                <a:cs typeface="Calibri" panose="020F0502020204030204" pitchFamily="34" charset="0"/>
              </a:rPr>
              <a:t>Foresette skal </a:t>
            </a:r>
            <a:r>
              <a:rPr lang="nb-NO" sz="1100" dirty="0" err="1">
                <a:solidFill>
                  <a:schemeClr val="tx1"/>
                </a:solidFill>
                <a:latin typeface="Calibri" panose="020F0502020204030204" pitchFamily="34" charset="0"/>
                <a:cs typeface="Calibri" panose="020F0502020204030204" pitchFamily="34" charset="0"/>
              </a:rPr>
              <a:t>gje</a:t>
            </a:r>
            <a:r>
              <a:rPr lang="nb-NO" sz="1100" dirty="0">
                <a:solidFill>
                  <a:schemeClr val="tx1"/>
                </a:solidFill>
                <a:latin typeface="Calibri" panose="020F0502020204030204" pitchFamily="34" charset="0"/>
                <a:cs typeface="Calibri" panose="020F0502020204030204" pitchFamily="34" charset="0"/>
              </a:rPr>
              <a:t> beskjed om barnet er sjuk, fri og ferie så snøgt </a:t>
            </a:r>
            <a:r>
              <a:rPr lang="nb-NO" sz="1100" dirty="0" err="1">
                <a:solidFill>
                  <a:schemeClr val="tx1"/>
                </a:solidFill>
                <a:latin typeface="Calibri" panose="020F0502020204030204" pitchFamily="34" charset="0"/>
                <a:cs typeface="Calibri" panose="020F0502020204030204" pitchFamily="34" charset="0"/>
              </a:rPr>
              <a:t>dei</a:t>
            </a:r>
            <a:r>
              <a:rPr lang="nb-NO" sz="1100" dirty="0">
                <a:solidFill>
                  <a:schemeClr val="tx1"/>
                </a:solidFill>
                <a:latin typeface="Calibri" panose="020F0502020204030204" pitchFamily="34" charset="0"/>
                <a:cs typeface="Calibri" panose="020F0502020204030204" pitchFamily="34" charset="0"/>
              </a:rPr>
              <a:t> kan via KIDPLAN</a:t>
            </a:r>
          </a:p>
          <a:p>
            <a:pPr marL="548640" lvl="2" indent="0" algn="l" rtl="0">
              <a:spcBef>
                <a:spcPts val="240"/>
              </a:spcBef>
              <a:spcAft>
                <a:spcPts val="0"/>
              </a:spcAft>
              <a:buSzPts val="1080"/>
              <a:buNone/>
            </a:pPr>
            <a:endParaRPr lang="nn-NO" sz="1200" dirty="0">
              <a:solidFill>
                <a:schemeClr val="tx1"/>
              </a:solidFill>
            </a:endParaRPr>
          </a:p>
          <a:p>
            <a:pPr marL="548640" lvl="2" indent="0" algn="l" rtl="0">
              <a:spcBef>
                <a:spcPts val="240"/>
              </a:spcBef>
              <a:spcAft>
                <a:spcPts val="0"/>
              </a:spcAft>
              <a:buSzPts val="1080"/>
              <a:buNone/>
            </a:pPr>
            <a:endParaRPr lang="nn-NO" sz="1200" dirty="0"/>
          </a:p>
          <a:p>
            <a:pPr marL="548640" lvl="2" indent="0" algn="l" rtl="0">
              <a:spcBef>
                <a:spcPts val="240"/>
              </a:spcBef>
              <a:spcAft>
                <a:spcPts val="0"/>
              </a:spcAft>
              <a:buSzPts val="1080"/>
              <a:buNone/>
            </a:pPr>
            <a:endParaRPr lang="nn-NO" sz="1200" dirty="0"/>
          </a:p>
          <a:p>
            <a:pPr marL="548640" lvl="2" indent="0" algn="l" rtl="0">
              <a:spcBef>
                <a:spcPts val="240"/>
              </a:spcBef>
              <a:spcAft>
                <a:spcPts val="0"/>
              </a:spcAft>
              <a:buSzPts val="1080"/>
              <a:buNone/>
            </a:pPr>
            <a:endParaRPr lang="nn-NO" sz="1200" dirty="0"/>
          </a:p>
          <a:p>
            <a:pPr marL="548640" lvl="2" indent="0" algn="l" rtl="0">
              <a:spcBef>
                <a:spcPts val="240"/>
              </a:spcBef>
              <a:spcAft>
                <a:spcPts val="0"/>
              </a:spcAft>
              <a:buSzPts val="1080"/>
              <a:buNone/>
            </a:pPr>
            <a:endParaRPr lang="nn-NO" sz="1200" dirty="0"/>
          </a:p>
          <a:p>
            <a:pPr marL="548640" lvl="2" indent="0" algn="l" rtl="0">
              <a:spcBef>
                <a:spcPts val="240"/>
              </a:spcBef>
              <a:spcAft>
                <a:spcPts val="0"/>
              </a:spcAft>
              <a:buSzPts val="1080"/>
              <a:buNone/>
            </a:pPr>
            <a:endParaRPr lang="nn-NO" sz="1200" dirty="0"/>
          </a:p>
          <a:p>
            <a:pPr marL="548640" lvl="2" indent="0" algn="l" rtl="0">
              <a:spcBef>
                <a:spcPts val="240"/>
              </a:spcBef>
              <a:spcAft>
                <a:spcPts val="0"/>
              </a:spcAft>
              <a:buSzPts val="1080"/>
              <a:buNone/>
            </a:pPr>
            <a:endParaRPr lang="nn-NO" sz="1200" dirty="0"/>
          </a:p>
          <a:p>
            <a:pPr marL="548640" lvl="2" indent="0" algn="l" rtl="0">
              <a:spcBef>
                <a:spcPts val="240"/>
              </a:spcBef>
              <a:spcAft>
                <a:spcPts val="0"/>
              </a:spcAft>
              <a:buSzPts val="1080"/>
              <a:buNone/>
            </a:pPr>
            <a:endParaRPr lang="nn-NO" sz="1200" dirty="0"/>
          </a:p>
        </p:txBody>
      </p:sp>
      <p:sp>
        <p:nvSpPr>
          <p:cNvPr id="2" name="Plassholder for lysbildenummer 1">
            <a:extLst>
              <a:ext uri="{FF2B5EF4-FFF2-40B4-BE49-F238E27FC236}">
                <a16:creationId xmlns:a16="http://schemas.microsoft.com/office/drawing/2014/main" id="{8B82B6DE-F88A-4E02-891D-A7F623CE4C2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38</a:t>
            </a:fld>
            <a:endParaRPr lang="no-NO"/>
          </a:p>
        </p:txBody>
      </p:sp>
      <p:pic>
        <p:nvPicPr>
          <p:cNvPr id="4" name="Bilde 3" descr="Gult papirskip leder blant hvite skip">
            <a:extLst>
              <a:ext uri="{FF2B5EF4-FFF2-40B4-BE49-F238E27FC236}">
                <a16:creationId xmlns:a16="http://schemas.microsoft.com/office/drawing/2014/main" id="{5482EB92-4CE4-418E-9B1C-90FB61B7FD51}"/>
              </a:ext>
            </a:extLst>
          </p:cNvPr>
          <p:cNvPicPr>
            <a:picLocks noChangeAspect="1"/>
          </p:cNvPicPr>
          <p:nvPr/>
        </p:nvPicPr>
        <p:blipFill>
          <a:blip r:embed="rId3"/>
          <a:stretch>
            <a:fillRect/>
          </a:stretch>
        </p:blipFill>
        <p:spPr>
          <a:xfrm>
            <a:off x="457200" y="4747260"/>
            <a:ext cx="2095500" cy="170607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3"/>
          <p:cNvSpPr txBox="1">
            <a:spLocks noGrp="1"/>
          </p:cNvSpPr>
          <p:nvPr>
            <p:ph type="title"/>
          </p:nvPr>
        </p:nvSpPr>
        <p:spPr>
          <a:xfrm>
            <a:off x="457200" y="533400"/>
            <a:ext cx="2376264" cy="5991944"/>
          </a:xfrm>
          <a:prstGeom prst="rect">
            <a:avLst/>
          </a:prstGeom>
          <a:solidFill>
            <a:schemeClr val="bg1"/>
          </a:solidFill>
          <a:ln>
            <a:solidFill>
              <a:schemeClr val="accent1"/>
            </a:solidFill>
          </a:ln>
        </p:spPr>
        <p:txBody>
          <a:bodyPr spcFirstLastPara="1" wrap="square" lIns="91425" tIns="45700" rIns="91425" bIns="45700" anchor="ctr" anchorCtr="0">
            <a:noAutofit/>
          </a:bodyPr>
          <a:lstStyle/>
          <a:p>
            <a:pPr marL="0" lvl="0" indent="0" rtl="0">
              <a:spcBef>
                <a:spcPts val="0"/>
              </a:spcBef>
              <a:spcAft>
                <a:spcPts val="0"/>
              </a:spcAft>
              <a:buClr>
                <a:schemeClr val="lt1"/>
              </a:buClr>
              <a:buSzPts val="3200"/>
              <a:buFont typeface="Arial"/>
              <a:buNone/>
            </a:pPr>
            <a:r>
              <a:rPr lang="nn-NO" sz="1100" b="1" dirty="0">
                <a:solidFill>
                  <a:srgbClr val="002060"/>
                </a:solidFill>
                <a:latin typeface="Calibri" panose="020F0502020204030204" pitchFamily="34" charset="0"/>
                <a:cs typeface="Calibri" panose="020F0502020204030204" pitchFamily="34" charset="0"/>
              </a:rPr>
              <a:t>Representantar for  FAU 2021/22</a:t>
            </a:r>
            <a:br>
              <a:rPr lang="nn-NO" sz="1100" dirty="0">
                <a:solidFill>
                  <a:srgbClr val="002060"/>
                </a:solidFill>
                <a:latin typeface="Calibri" panose="020F0502020204030204" pitchFamily="34" charset="0"/>
                <a:cs typeface="Calibri" panose="020F0502020204030204" pitchFamily="34" charset="0"/>
              </a:rPr>
            </a:br>
            <a:br>
              <a:rPr lang="nn-NO" sz="1100" dirty="0">
                <a:solidFill>
                  <a:srgbClr val="002060"/>
                </a:solidFill>
                <a:latin typeface="Calibri" panose="020F0502020204030204" pitchFamily="34" charset="0"/>
                <a:cs typeface="Calibri" panose="020F0502020204030204" pitchFamily="34" charset="0"/>
              </a:rPr>
            </a:br>
            <a:r>
              <a:rPr lang="nn-NO" sz="1100" dirty="0">
                <a:solidFill>
                  <a:srgbClr val="002060"/>
                </a:solidFill>
                <a:latin typeface="Calibri" panose="020F0502020204030204" pitchFamily="34" charset="0"/>
                <a:cs typeface="Calibri" panose="020F0502020204030204" pitchFamily="34" charset="0"/>
              </a:rPr>
              <a:t>Byggeriet:</a:t>
            </a:r>
            <a:br>
              <a:rPr lang="nn-NO" sz="1100" dirty="0">
                <a:solidFill>
                  <a:srgbClr val="002060"/>
                </a:solidFill>
                <a:latin typeface="Calibri" panose="020F0502020204030204" pitchFamily="34" charset="0"/>
                <a:cs typeface="Calibri" panose="020F0502020204030204" pitchFamily="34" charset="0"/>
              </a:rPr>
            </a:br>
            <a:br>
              <a:rPr lang="nn-NO" sz="1100" dirty="0">
                <a:solidFill>
                  <a:srgbClr val="002060"/>
                </a:solidFill>
                <a:latin typeface="Calibri" panose="020F0502020204030204" pitchFamily="34" charset="0"/>
                <a:cs typeface="Calibri" panose="020F0502020204030204" pitchFamily="34" charset="0"/>
              </a:rPr>
            </a:br>
            <a:br>
              <a:rPr lang="nn-NO" sz="1100" dirty="0">
                <a:solidFill>
                  <a:srgbClr val="002060"/>
                </a:solidFill>
                <a:latin typeface="Calibri" panose="020F0502020204030204" pitchFamily="34" charset="0"/>
                <a:cs typeface="Calibri" panose="020F0502020204030204" pitchFamily="34" charset="0"/>
              </a:rPr>
            </a:br>
            <a:r>
              <a:rPr lang="nn-NO" sz="1100" dirty="0">
                <a:solidFill>
                  <a:srgbClr val="002060"/>
                </a:solidFill>
                <a:latin typeface="Calibri" panose="020F0502020204030204" pitchFamily="34" charset="0"/>
                <a:cs typeface="Calibri" panose="020F0502020204030204" pitchFamily="34" charset="0"/>
              </a:rPr>
              <a:t>Fargeklatten:</a:t>
            </a:r>
            <a:br>
              <a:rPr lang="nn-NO" sz="1100" dirty="0">
                <a:solidFill>
                  <a:srgbClr val="002060"/>
                </a:solidFill>
                <a:latin typeface="Calibri" panose="020F0502020204030204" pitchFamily="34" charset="0"/>
                <a:cs typeface="Calibri" panose="020F0502020204030204" pitchFamily="34" charset="0"/>
              </a:rPr>
            </a:br>
            <a:br>
              <a:rPr lang="nn-NO" sz="1100" dirty="0">
                <a:solidFill>
                  <a:srgbClr val="002060"/>
                </a:solidFill>
                <a:latin typeface="Calibri" panose="020F0502020204030204" pitchFamily="34" charset="0"/>
                <a:cs typeface="Calibri" panose="020F0502020204030204" pitchFamily="34" charset="0"/>
              </a:rPr>
            </a:br>
            <a:br>
              <a:rPr lang="nn-NO" sz="1100" dirty="0">
                <a:solidFill>
                  <a:srgbClr val="002060"/>
                </a:solidFill>
                <a:latin typeface="Calibri" panose="020F0502020204030204" pitchFamily="34" charset="0"/>
                <a:cs typeface="Calibri" panose="020F0502020204030204" pitchFamily="34" charset="0"/>
              </a:rPr>
            </a:br>
            <a:br>
              <a:rPr lang="nn-NO" sz="1100" dirty="0">
                <a:solidFill>
                  <a:srgbClr val="002060"/>
                </a:solidFill>
                <a:latin typeface="Calibri" panose="020F0502020204030204" pitchFamily="34" charset="0"/>
                <a:cs typeface="Calibri" panose="020F0502020204030204" pitchFamily="34" charset="0"/>
              </a:rPr>
            </a:br>
            <a:r>
              <a:rPr lang="nn-NO" sz="1100" dirty="0">
                <a:solidFill>
                  <a:srgbClr val="002060"/>
                </a:solidFill>
                <a:latin typeface="Calibri" panose="020F0502020204030204" pitchFamily="34" charset="0"/>
                <a:cs typeface="Calibri" panose="020F0502020204030204" pitchFamily="34" charset="0"/>
              </a:rPr>
              <a:t>Fabelkroken:</a:t>
            </a:r>
            <a:br>
              <a:rPr lang="nn-NO" sz="1100" dirty="0">
                <a:solidFill>
                  <a:srgbClr val="002060"/>
                </a:solidFill>
                <a:latin typeface="Calibri" panose="020F0502020204030204" pitchFamily="34" charset="0"/>
                <a:cs typeface="Calibri" panose="020F0502020204030204" pitchFamily="34" charset="0"/>
              </a:rPr>
            </a:br>
            <a:br>
              <a:rPr lang="nn-NO" sz="1100" dirty="0">
                <a:solidFill>
                  <a:srgbClr val="002060"/>
                </a:solidFill>
                <a:latin typeface="Calibri" panose="020F0502020204030204" pitchFamily="34" charset="0"/>
                <a:cs typeface="Calibri" panose="020F0502020204030204" pitchFamily="34" charset="0"/>
              </a:rPr>
            </a:br>
            <a:br>
              <a:rPr lang="nn-NO" sz="1100" dirty="0">
                <a:solidFill>
                  <a:srgbClr val="002060"/>
                </a:solidFill>
                <a:latin typeface="Calibri" panose="020F0502020204030204" pitchFamily="34" charset="0"/>
                <a:cs typeface="Calibri" panose="020F0502020204030204" pitchFamily="34" charset="0"/>
              </a:rPr>
            </a:br>
            <a:r>
              <a:rPr lang="nn-NO" sz="1100" b="1" dirty="0">
                <a:solidFill>
                  <a:srgbClr val="002060"/>
                </a:solidFill>
                <a:latin typeface="Calibri" panose="020F0502020204030204" pitchFamily="34" charset="0"/>
                <a:cs typeface="Calibri" panose="020F0502020204030204" pitchFamily="34" charset="0"/>
              </a:rPr>
              <a:t>Representanter for SU 2021/22</a:t>
            </a:r>
          </a:p>
        </p:txBody>
      </p:sp>
      <p:sp>
        <p:nvSpPr>
          <p:cNvPr id="170" name="Google Shape;170;p23"/>
          <p:cNvSpPr txBox="1">
            <a:spLocks noGrp="1"/>
          </p:cNvSpPr>
          <p:nvPr>
            <p:ph type="body" idx="1"/>
          </p:nvPr>
        </p:nvSpPr>
        <p:spPr>
          <a:xfrm>
            <a:off x="2987824" y="548680"/>
            <a:ext cx="5853336" cy="5976664"/>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893"/>
              <a:buNone/>
            </a:pPr>
            <a:endParaRPr sz="1050" dirty="0"/>
          </a:p>
          <a:p>
            <a:pPr marL="0" indent="0">
              <a:lnSpc>
                <a:spcPct val="120000"/>
              </a:lnSpc>
              <a:spcBef>
                <a:spcPts val="210"/>
              </a:spcBef>
              <a:buSzPts val="893"/>
              <a:buNone/>
            </a:pPr>
            <a:r>
              <a:rPr lang="nn-NO" sz="1800" b="1" dirty="0">
                <a:solidFill>
                  <a:srgbClr val="002060"/>
                </a:solidFill>
                <a:latin typeface="Calibri" panose="020F0502020204030204" pitchFamily="34" charset="0"/>
                <a:cs typeface="Calibri" panose="020F0502020204030204" pitchFamily="34" charset="0"/>
              </a:rPr>
              <a:t>Foreldreråd og Samarbeids- utval</a:t>
            </a:r>
          </a:p>
          <a:p>
            <a:pPr marL="0" lvl="0" indent="0" algn="l" rtl="0">
              <a:lnSpc>
                <a:spcPct val="120000"/>
              </a:lnSpc>
              <a:spcBef>
                <a:spcPts val="210"/>
              </a:spcBef>
              <a:spcAft>
                <a:spcPts val="0"/>
              </a:spcAft>
              <a:buSzPts val="893"/>
              <a:buNone/>
            </a:pPr>
            <a:endParaRPr sz="1050" dirty="0"/>
          </a:p>
          <a:p>
            <a:pPr marL="0" lvl="0" indent="0" algn="l" rtl="0">
              <a:lnSpc>
                <a:spcPct val="120000"/>
              </a:lnSpc>
              <a:spcBef>
                <a:spcPts val="210"/>
              </a:spcBef>
              <a:spcAft>
                <a:spcPts val="0"/>
              </a:spcAft>
              <a:buSzPts val="893"/>
              <a:buNone/>
            </a:pPr>
            <a:endParaRPr sz="1050" dirty="0"/>
          </a:p>
          <a:p>
            <a:pPr marL="0" lvl="0" indent="0" algn="l" rtl="0">
              <a:lnSpc>
                <a:spcPct val="120000"/>
              </a:lnSpc>
              <a:spcBef>
                <a:spcPts val="210"/>
              </a:spcBef>
              <a:spcAft>
                <a:spcPts val="0"/>
              </a:spcAft>
              <a:buSzPts val="893"/>
              <a:buNone/>
            </a:pPr>
            <a:endParaRPr lang="nn-NO" sz="1050" dirty="0">
              <a:solidFill>
                <a:srgbClr val="FF0000"/>
              </a:solidFill>
            </a:endParaRPr>
          </a:p>
          <a:p>
            <a:pPr marL="0" lvl="0" indent="0" algn="l" rtl="0">
              <a:spcBef>
                <a:spcPts val="480"/>
              </a:spcBef>
              <a:spcAft>
                <a:spcPts val="0"/>
              </a:spcAft>
              <a:buSzPts val="2040"/>
              <a:buNone/>
            </a:pPr>
            <a:endParaRPr dirty="0"/>
          </a:p>
        </p:txBody>
      </p:sp>
      <p:sp>
        <p:nvSpPr>
          <p:cNvPr id="2" name="Rektangel 1">
            <a:extLst>
              <a:ext uri="{FF2B5EF4-FFF2-40B4-BE49-F238E27FC236}">
                <a16:creationId xmlns:a16="http://schemas.microsoft.com/office/drawing/2014/main" id="{D0F0A23E-4A3E-45E3-A609-5C3C9A358EB9}"/>
              </a:ext>
            </a:extLst>
          </p:cNvPr>
          <p:cNvSpPr/>
          <p:nvPr/>
        </p:nvSpPr>
        <p:spPr>
          <a:xfrm>
            <a:off x="2987824" y="1598779"/>
            <a:ext cx="5698976" cy="3025252"/>
          </a:xfrm>
          <a:prstGeom prst="rect">
            <a:avLst/>
          </a:prstGeom>
        </p:spPr>
        <p:txBody>
          <a:bodyPr wrap="square">
            <a:spAutoFit/>
          </a:bodyPr>
          <a:lstStyle/>
          <a:p>
            <a:pPr lvl="0">
              <a:lnSpc>
                <a:spcPct val="120000"/>
              </a:lnSpc>
              <a:spcBef>
                <a:spcPts val="210"/>
              </a:spcBef>
              <a:buClr>
                <a:srgbClr val="53548A"/>
              </a:buClr>
              <a:buSzPts val="893"/>
            </a:pPr>
            <a:r>
              <a:rPr lang="nn-NO" sz="1100" dirty="0">
                <a:latin typeface="Calibri" panose="020F0502020204030204" pitchFamily="34" charset="0"/>
                <a:cs typeface="Calibri" panose="020F0502020204030204" pitchFamily="34" charset="0"/>
              </a:rPr>
              <a:t>Alle barnehagar skal ha eit foreldreråd og eit samarbeidsutval (SU).</a:t>
            </a:r>
          </a:p>
          <a:p>
            <a:pPr lvl="0">
              <a:lnSpc>
                <a:spcPct val="120000"/>
              </a:lnSpc>
              <a:spcBef>
                <a:spcPts val="210"/>
              </a:spcBef>
              <a:buClr>
                <a:srgbClr val="53548A"/>
              </a:buClr>
              <a:buSzPts val="893"/>
            </a:pPr>
            <a:r>
              <a:rPr lang="nn-NO" sz="1100" dirty="0">
                <a:latin typeface="Calibri" panose="020F0502020204030204" pitchFamily="34" charset="0"/>
                <a:cs typeface="Calibri" panose="020F0502020204030204" pitchFamily="34" charset="0"/>
              </a:rPr>
              <a:t>I eit foreldreråd sit alle foreldre/føresette i barnehagen. Dei skal fremje felles interesser og bidra til at samarbeidet mellom barnehagen og foreldregruppa skapar eit godt barnehagemiljø. Kvar haust blir det valt ein foreldrepresentant som er kontaktperson for foreldrerådet. Det er denne foreldrerepresentanten som kallar inn til foreldrerådsmøte etter ønskje frå foreldre eller når foreldre har meldt inn saker som foreldrerepresentanten meiner bør diskuterast i foreldrerådet.</a:t>
            </a:r>
          </a:p>
          <a:p>
            <a:pPr lvl="0">
              <a:lnSpc>
                <a:spcPct val="120000"/>
              </a:lnSpc>
              <a:spcBef>
                <a:spcPts val="210"/>
              </a:spcBef>
              <a:buClr>
                <a:srgbClr val="53548A"/>
              </a:buClr>
              <a:buSzPts val="893"/>
            </a:pPr>
            <a:r>
              <a:rPr lang="nn-NO" sz="1100" dirty="0">
                <a:latin typeface="Calibri" panose="020F0502020204030204" pitchFamily="34" charset="0"/>
                <a:cs typeface="Calibri" panose="020F0502020204030204" pitchFamily="34" charset="0"/>
              </a:rPr>
              <a:t> </a:t>
            </a:r>
          </a:p>
          <a:p>
            <a:pPr lvl="0">
              <a:lnSpc>
                <a:spcPct val="120000"/>
              </a:lnSpc>
              <a:spcBef>
                <a:spcPts val="210"/>
              </a:spcBef>
              <a:buClr>
                <a:srgbClr val="53548A"/>
              </a:buClr>
              <a:buSzPts val="893"/>
            </a:pPr>
            <a:r>
              <a:rPr lang="nn-NO" sz="1100" dirty="0">
                <a:latin typeface="Calibri" panose="020F0502020204030204" pitchFamily="34" charset="0"/>
                <a:cs typeface="Calibri" panose="020F0502020204030204" pitchFamily="34" charset="0"/>
              </a:rPr>
              <a:t>I samarbeidsutvalet sit foreldre/føresette, tilsette i barnehagen og representant for eigar, slik at kvar gruppe er likt representert. Styrar i barnehagen er alltid sekretær for samarbeidsutvalet. </a:t>
            </a:r>
          </a:p>
          <a:p>
            <a:pPr lvl="0">
              <a:lnSpc>
                <a:spcPct val="120000"/>
              </a:lnSpc>
              <a:spcBef>
                <a:spcPts val="210"/>
              </a:spcBef>
              <a:buClr>
                <a:srgbClr val="53548A"/>
              </a:buClr>
              <a:buSzPts val="893"/>
            </a:pPr>
            <a:r>
              <a:rPr lang="nn-NO" sz="1100" dirty="0">
                <a:latin typeface="Calibri" panose="020F0502020204030204" pitchFamily="34" charset="0"/>
                <a:cs typeface="Calibri" panose="020F0502020204030204" pitchFamily="34" charset="0"/>
              </a:rPr>
              <a:t>Samarbeidsutvalet skal ha høve til å uttale seg om saker som har vesentleg betydning for barnehagedrifta, t.d. vedtekter, opningstider, barnehage- og skulerute mm. Samarbeidsutvalet er også det organ som fastset barnehagen sin årsplan. Foreldrerådet vel 1 -2 representantar til samarbeidsutvalet og 1 – 2 vararepresentantar. Dette vil avhenge storleiken til kvar barnehage. Personalet og eigar vel tilsvarande representantar for seg.</a:t>
            </a:r>
          </a:p>
        </p:txBody>
      </p:sp>
      <p:sp>
        <p:nvSpPr>
          <p:cNvPr id="3" name="Plassholder for lysbildenummer 2">
            <a:extLst>
              <a:ext uri="{FF2B5EF4-FFF2-40B4-BE49-F238E27FC236}">
                <a16:creationId xmlns:a16="http://schemas.microsoft.com/office/drawing/2014/main" id="{915512EF-7AB6-4948-83E6-6CED399D3DF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39</a:t>
            </a:fld>
            <a:endParaRPr lang="no-NO"/>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569E481-D5AE-4AFA-83B7-879CD5FAA4BF}"/>
              </a:ext>
            </a:extLst>
          </p:cNvPr>
          <p:cNvPicPr>
            <a:picLocks noChangeAspect="1"/>
          </p:cNvPicPr>
          <p:nvPr/>
        </p:nvPicPr>
        <p:blipFill>
          <a:blip r:embed="rId2"/>
          <a:stretch>
            <a:fillRect/>
          </a:stretch>
        </p:blipFill>
        <p:spPr>
          <a:xfrm>
            <a:off x="177554" y="400827"/>
            <a:ext cx="8708994" cy="1280160"/>
          </a:xfrm>
          <a:prstGeom prst="rect">
            <a:avLst/>
          </a:prstGeom>
        </p:spPr>
      </p:pic>
      <p:sp>
        <p:nvSpPr>
          <p:cNvPr id="3" name="Rektangel 2">
            <a:extLst>
              <a:ext uri="{FF2B5EF4-FFF2-40B4-BE49-F238E27FC236}">
                <a16:creationId xmlns:a16="http://schemas.microsoft.com/office/drawing/2014/main" id="{66402644-07EB-413F-889B-D81F212EBE27}"/>
              </a:ext>
            </a:extLst>
          </p:cNvPr>
          <p:cNvSpPr/>
          <p:nvPr/>
        </p:nvSpPr>
        <p:spPr>
          <a:xfrm>
            <a:off x="896644" y="2277413"/>
            <a:ext cx="7350710" cy="1633139"/>
          </a:xfrm>
          <a:prstGeom prst="rect">
            <a:avLst/>
          </a:prstGeom>
        </p:spPr>
        <p:txBody>
          <a:bodyPr wrap="square">
            <a:spAutoFit/>
          </a:bodyPr>
          <a:lstStyle/>
          <a:p>
            <a:pPr algn="ctr">
              <a:lnSpc>
                <a:spcPct val="107000"/>
              </a:lnSpc>
              <a:spcAft>
                <a:spcPts val="800"/>
              </a:spcAft>
            </a:pPr>
            <a:r>
              <a:rPr lang="nn-NO" sz="4800" dirty="0">
                <a:solidFill>
                  <a:schemeClr val="accent1">
                    <a:lumMod val="75000"/>
                  </a:schemeClr>
                </a:solidFill>
                <a:latin typeface="Calibri" panose="020F0502020204030204" pitchFamily="34" charset="0"/>
                <a:ea typeface="Arial" panose="020B0604020202020204" pitchFamily="34" charset="0"/>
                <a:cs typeface="Calibri" panose="020F0502020204030204" pitchFamily="34" charset="0"/>
              </a:rPr>
              <a:t>Visjon:</a:t>
            </a:r>
            <a:br>
              <a:rPr lang="nn-NO" sz="4800" b="1" dirty="0">
                <a:latin typeface="Calibri" panose="020F0502020204030204" pitchFamily="34" charset="0"/>
                <a:ea typeface="Arial" panose="020B0604020202020204" pitchFamily="34" charset="0"/>
                <a:cs typeface="Calibri" panose="020F0502020204030204" pitchFamily="34" charset="0"/>
              </a:rPr>
            </a:br>
            <a:r>
              <a:rPr lang="nn-NO" sz="4800" b="1" dirty="0">
                <a:solidFill>
                  <a:srgbClr val="990033"/>
                </a:solidFill>
                <a:latin typeface="Calibri" panose="020F0502020204030204" pitchFamily="34" charset="0"/>
                <a:ea typeface="Arial" panose="020B0604020202020204" pitchFamily="34" charset="0"/>
                <a:cs typeface="Calibri" panose="020F0502020204030204" pitchFamily="34" charset="0"/>
              </a:rPr>
              <a:t>»Med hjarte for borna»</a:t>
            </a:r>
            <a:endParaRPr lang="nn-NO" sz="1100" b="1" dirty="0">
              <a:solidFill>
                <a:srgbClr val="990033"/>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ktangel 3">
            <a:extLst>
              <a:ext uri="{FF2B5EF4-FFF2-40B4-BE49-F238E27FC236}">
                <a16:creationId xmlns:a16="http://schemas.microsoft.com/office/drawing/2014/main" id="{5131E3BC-D1CE-4EC2-A28E-20EE252F2FD8}"/>
              </a:ext>
            </a:extLst>
          </p:cNvPr>
          <p:cNvSpPr/>
          <p:nvPr/>
        </p:nvSpPr>
        <p:spPr>
          <a:xfrm>
            <a:off x="2021889" y="4627340"/>
            <a:ext cx="5248923" cy="1513235"/>
          </a:xfrm>
          <a:prstGeom prst="rect">
            <a:avLst/>
          </a:prstGeom>
        </p:spPr>
        <p:txBody>
          <a:bodyPr wrap="square">
            <a:spAutoFit/>
          </a:bodyPr>
          <a:lstStyle/>
          <a:p>
            <a:pPr marL="457200" indent="-228600" algn="ctr">
              <a:spcBef>
                <a:spcPts val="480"/>
              </a:spcBef>
            </a:pPr>
            <a:r>
              <a:rPr lang="nn-NO" sz="2400" dirty="0">
                <a:latin typeface="Calibri" panose="020F0502020204030204" pitchFamily="34" charset="0"/>
                <a:ea typeface="Arial" panose="020B0604020202020204" pitchFamily="34" charset="0"/>
                <a:cs typeface="Calibri" panose="020F0502020204030204" pitchFamily="34" charset="0"/>
              </a:rPr>
              <a:t>I Solhaugen barnehage skal me ha:</a:t>
            </a:r>
          </a:p>
          <a:p>
            <a:pPr marL="457200" indent="-228600" algn="ctr">
              <a:spcBef>
                <a:spcPts val="480"/>
              </a:spcBef>
            </a:pPr>
            <a:endParaRPr lang="nn-NO" sz="1200" dirty="0">
              <a:latin typeface="Calibri" panose="020F0502020204030204" pitchFamily="34" charset="0"/>
              <a:ea typeface="Times New Roman" panose="02020603050405020304" pitchFamily="18" charset="0"/>
              <a:cs typeface="Calibri" panose="020F0502020204030204" pitchFamily="34" charset="0"/>
            </a:endParaRPr>
          </a:p>
          <a:p>
            <a:pPr marL="457200" indent="-228600" algn="ctr">
              <a:spcBef>
                <a:spcPts val="480"/>
              </a:spcBef>
            </a:pPr>
            <a:r>
              <a:rPr lang="nn-NO" sz="2400" dirty="0">
                <a:latin typeface="Calibri" panose="020F0502020204030204" pitchFamily="34" charset="0"/>
                <a:ea typeface="Arial" panose="020B0604020202020204" pitchFamily="34" charset="0"/>
                <a:cs typeface="Calibri" panose="020F0502020204030204" pitchFamily="34" charset="0"/>
              </a:rPr>
              <a:t>Trygge, glade, aktive og engasjerte born og vaksne. </a:t>
            </a:r>
            <a:endParaRPr lang="nn-NO" sz="1200" dirty="0">
              <a:latin typeface="Calibri" panose="020F0502020204030204" pitchFamily="34" charset="0"/>
              <a:ea typeface="Times New Roman" panose="02020603050405020304" pitchFamily="18" charset="0"/>
              <a:cs typeface="Calibri" panose="020F0502020204030204" pitchFamily="34" charset="0"/>
            </a:endParaRPr>
          </a:p>
        </p:txBody>
      </p:sp>
      <p:sp>
        <p:nvSpPr>
          <p:cNvPr id="5" name="Plassholder for lysbildenummer 4">
            <a:extLst>
              <a:ext uri="{FF2B5EF4-FFF2-40B4-BE49-F238E27FC236}">
                <a16:creationId xmlns:a16="http://schemas.microsoft.com/office/drawing/2014/main" id="{CB505D90-8E27-48FC-879C-65EC80B53C3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4</a:t>
            </a:fld>
            <a:endParaRPr lang="no-NO"/>
          </a:p>
        </p:txBody>
      </p:sp>
    </p:spTree>
    <p:extLst>
      <p:ext uri="{BB962C8B-B14F-4D97-AF65-F5344CB8AC3E}">
        <p14:creationId xmlns:p14="http://schemas.microsoft.com/office/powerpoint/2010/main" val="3345777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801EF1-CFAE-459C-9526-D9972D71335D}"/>
              </a:ext>
            </a:extLst>
          </p:cNvPr>
          <p:cNvSpPr>
            <a:spLocks noGrp="1"/>
          </p:cNvSpPr>
          <p:nvPr>
            <p:ph type="title"/>
          </p:nvPr>
        </p:nvSpPr>
        <p:spPr/>
        <p:txBody>
          <a:bodyPr/>
          <a:lstStyle/>
          <a:p>
            <a:r>
              <a:rPr lang="nb-NO" sz="1800" b="1" dirty="0">
                <a:solidFill>
                  <a:srgbClr val="002060"/>
                </a:solidFill>
                <a:latin typeface="Calibri" panose="020F0502020204030204" pitchFamily="34" charset="0"/>
                <a:cs typeface="Calibri" panose="020F0502020204030204" pitchFamily="34" charset="0"/>
              </a:rPr>
              <a:t>Samarbeid med andre </a:t>
            </a:r>
            <a:r>
              <a:rPr lang="nb-NO" sz="1800" b="1" dirty="0" err="1">
                <a:solidFill>
                  <a:srgbClr val="002060"/>
                </a:solidFill>
                <a:latin typeface="Calibri" panose="020F0502020204030204" pitchFamily="34" charset="0"/>
                <a:cs typeface="Calibri" panose="020F0502020204030204" pitchFamily="34" charset="0"/>
              </a:rPr>
              <a:t>instansar</a:t>
            </a:r>
            <a:br>
              <a:rPr lang="nb-NO" dirty="0"/>
            </a:br>
            <a:endParaRPr lang="nb-NO" dirty="0"/>
          </a:p>
        </p:txBody>
      </p:sp>
      <p:sp>
        <p:nvSpPr>
          <p:cNvPr id="3" name="Plassholder for tekst 2">
            <a:extLst>
              <a:ext uri="{FF2B5EF4-FFF2-40B4-BE49-F238E27FC236}">
                <a16:creationId xmlns:a16="http://schemas.microsoft.com/office/drawing/2014/main" id="{610C41A3-28BB-462D-AEEE-D1FFEF3A5D65}"/>
              </a:ext>
            </a:extLst>
          </p:cNvPr>
          <p:cNvSpPr>
            <a:spLocks noGrp="1"/>
          </p:cNvSpPr>
          <p:nvPr>
            <p:ph type="body" idx="1"/>
          </p:nvPr>
        </p:nvSpPr>
        <p:spPr>
          <a:xfrm>
            <a:off x="457200" y="1084385"/>
            <a:ext cx="8229600" cy="5392615"/>
          </a:xfrm>
        </p:spPr>
        <p:txBody>
          <a:bodyPr/>
          <a:lstStyle/>
          <a:p>
            <a:pPr marL="0" marR="0" lvl="0" indent="0" algn="l" defTabSz="914400" rtl="0" eaLnBrk="1" fontAlgn="auto" latinLnBrk="0" hangingPunct="1">
              <a:lnSpc>
                <a:spcPct val="150000"/>
              </a:lnSpc>
              <a:spcBef>
                <a:spcPts val="240"/>
              </a:spcBef>
              <a:spcAft>
                <a:spcPts val="0"/>
              </a:spcAft>
              <a:buClr>
                <a:srgbClr val="53548A"/>
              </a:buClr>
              <a:buSzPts val="1020"/>
              <a:buFont typeface="Arial"/>
              <a:buNone/>
              <a:tabLst/>
              <a:defRPr/>
            </a:pP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For at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borna</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og foreldra skal få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eit</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mest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mogleg</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heilskapleg</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tilbod</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til beste for oppveksten og utviklinga til barna, samarbeider barnehagen med andre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tenester</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og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institusjonar</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i kommunen. Både foreldra og barnehagen kan ha behov for å samarbeide med ulike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hjelpeinstansar</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Ved samarbeid følgjer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dei</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tilsette føresegnene om teie- og opplysningsplikt i barnehagelova og anna regelverk.</a:t>
            </a:r>
          </a:p>
          <a:p>
            <a:pPr marL="0" marR="0" lvl="0" indent="0" algn="l" defTabSz="914400" rtl="0" eaLnBrk="1" fontAlgn="auto" latinLnBrk="0" hangingPunct="1">
              <a:lnSpc>
                <a:spcPct val="150000"/>
              </a:lnSpc>
              <a:spcBef>
                <a:spcPts val="240"/>
              </a:spcBef>
              <a:spcAft>
                <a:spcPts val="0"/>
              </a:spcAft>
              <a:buClr>
                <a:srgbClr val="53548A"/>
              </a:buClr>
              <a:buSzPts val="1020"/>
              <a:buFont typeface="Arial"/>
              <a:buNone/>
              <a:tabLst/>
              <a:defRPr/>
            </a:pPr>
            <a:endPar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50000"/>
              </a:lnSpc>
              <a:spcBef>
                <a:spcPts val="280"/>
              </a:spcBef>
              <a:spcAft>
                <a:spcPts val="0"/>
              </a:spcAft>
              <a:buClr>
                <a:srgbClr val="53548A"/>
              </a:buClr>
              <a:buSzPts val="1190"/>
              <a:buFont typeface="Arial"/>
              <a:buNone/>
              <a:tabLst/>
              <a:defRPr/>
            </a:pPr>
            <a:r>
              <a:rPr kumimoji="0" lang="nb-NO" sz="11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Ressursteam: </a:t>
            </a:r>
          </a:p>
          <a:p>
            <a:pPr marL="0" marR="0" lvl="0" indent="0" algn="l" defTabSz="914400" rtl="0" eaLnBrk="1" fontAlgn="auto" latinLnBrk="0" hangingPunct="1">
              <a:lnSpc>
                <a:spcPct val="150000"/>
              </a:lnSpc>
              <a:spcBef>
                <a:spcPts val="240"/>
              </a:spcBef>
              <a:spcAft>
                <a:spcPts val="0"/>
              </a:spcAft>
              <a:buClr>
                <a:srgbClr val="53548A"/>
              </a:buClr>
              <a:buSzPts val="1020"/>
              <a:buFont typeface="Arial"/>
              <a:buNone/>
              <a:tabLst/>
              <a:defRPr/>
            </a:pP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Barnehagane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organiserer ressursteam der pedagogisk personale kjem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saman</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og legg fram og får rettleiing kring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problemstillingar</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dei</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har på sin avdeling. Dette kan være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problemstillingar</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knytt til barnegruppa eller kring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einskildbarn</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PPT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deltek</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fast i ressursteama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ein</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gong pr mnd. Helsesøster og barnevern blir inviterte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eit</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par gonger pr år for å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setje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fokus på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særskilde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tema. Alle saker som blir drøfta i ressursteamet er anonymiserte. Ressursteama blir og nytta til opplæring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innan</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einskilde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tema for pedagogisk personale, og er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eit</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viktig arbeid for å drive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førebyggjande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arbeid i barnehagen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innan</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t..d</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mobbing, utestenging, språkvansker mm. </a:t>
            </a:r>
          </a:p>
          <a:p>
            <a:pPr marL="0" marR="0" lvl="0" indent="0" algn="l" defTabSz="914400" rtl="0" eaLnBrk="1" fontAlgn="auto" latinLnBrk="0" hangingPunct="1">
              <a:lnSpc>
                <a:spcPct val="150000"/>
              </a:lnSpc>
              <a:spcBef>
                <a:spcPts val="240"/>
              </a:spcBef>
              <a:spcAft>
                <a:spcPts val="0"/>
              </a:spcAft>
              <a:buClr>
                <a:srgbClr val="53548A"/>
              </a:buClr>
              <a:buSzPts val="1020"/>
              <a:buFont typeface="Arial"/>
              <a:buNone/>
              <a:tabLst/>
              <a:defRPr/>
            </a:pPr>
            <a:endPar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lvl="0" indent="0">
              <a:lnSpc>
                <a:spcPct val="150000"/>
              </a:lnSpc>
              <a:spcBef>
                <a:spcPts val="319"/>
              </a:spcBef>
              <a:buClr>
                <a:srgbClr val="53548A"/>
              </a:buClr>
              <a:buSzPts val="1356"/>
              <a:buNone/>
              <a:defRPr/>
            </a:pPr>
            <a:r>
              <a:rPr lang="nb-NO" sz="1100" b="1" dirty="0">
                <a:solidFill>
                  <a:srgbClr val="002060"/>
                </a:solidFill>
                <a:latin typeface="Calibri" panose="020F0502020204030204" pitchFamily="34" charset="0"/>
                <a:cs typeface="Calibri" panose="020F0502020204030204" pitchFamily="34" charset="0"/>
              </a:rPr>
              <a:t>Den pedagogisk-psykologiske </a:t>
            </a:r>
            <a:r>
              <a:rPr lang="nb-NO" sz="1100" b="1" dirty="0" err="1">
                <a:solidFill>
                  <a:srgbClr val="002060"/>
                </a:solidFill>
                <a:latin typeface="Calibri" panose="020F0502020204030204" pitchFamily="34" charset="0"/>
                <a:cs typeface="Calibri" panose="020F0502020204030204" pitchFamily="34" charset="0"/>
              </a:rPr>
              <a:t>tenesta</a:t>
            </a:r>
            <a:r>
              <a:rPr lang="nb-NO" sz="1100" b="1" dirty="0">
                <a:solidFill>
                  <a:srgbClr val="002060"/>
                </a:solidFill>
                <a:latin typeface="Calibri" panose="020F0502020204030204" pitchFamily="34" charset="0"/>
                <a:cs typeface="Calibri" panose="020F0502020204030204" pitchFamily="34" charset="0"/>
              </a:rPr>
              <a:t> (PPT):</a:t>
            </a:r>
          </a:p>
          <a:p>
            <a:pPr marL="0" lvl="0" indent="0">
              <a:lnSpc>
                <a:spcPct val="150000"/>
              </a:lnSpc>
              <a:spcBef>
                <a:spcPts val="264"/>
              </a:spcBef>
              <a:buClr>
                <a:srgbClr val="53548A"/>
              </a:buClr>
              <a:buSzPts val="1122"/>
              <a:buNone/>
              <a:defRPr/>
            </a:pPr>
            <a:r>
              <a:rPr lang="nb-NO" sz="1100" dirty="0">
                <a:solidFill>
                  <a:srgbClr val="000000"/>
                </a:solidFill>
                <a:latin typeface="Calibri" panose="020F0502020204030204" pitchFamily="34" charset="0"/>
                <a:cs typeface="Calibri" panose="020F0502020204030204" pitchFamily="34" charset="0"/>
              </a:rPr>
              <a:t>Den pedagogisk-psykologiske </a:t>
            </a:r>
            <a:r>
              <a:rPr lang="nb-NO" sz="1100" dirty="0" err="1">
                <a:solidFill>
                  <a:srgbClr val="000000"/>
                </a:solidFill>
                <a:latin typeface="Calibri" panose="020F0502020204030204" pitchFamily="34" charset="0"/>
                <a:cs typeface="Calibri" panose="020F0502020204030204" pitchFamily="34" charset="0"/>
              </a:rPr>
              <a:t>tenesta</a:t>
            </a:r>
            <a:r>
              <a:rPr lang="nb-NO" sz="1100" dirty="0">
                <a:solidFill>
                  <a:srgbClr val="000000"/>
                </a:solidFill>
                <a:latin typeface="Calibri" panose="020F0502020204030204" pitchFamily="34" charset="0"/>
                <a:cs typeface="Calibri" panose="020F0502020204030204" pitchFamily="34" charset="0"/>
              </a:rPr>
              <a:t> er sakkunnig instans ved tilråding om spesialpedagogisk hjelp. Dersom barnehagen </a:t>
            </a:r>
            <a:r>
              <a:rPr lang="nb-NO" sz="1100" dirty="0" err="1">
                <a:solidFill>
                  <a:srgbClr val="000000"/>
                </a:solidFill>
                <a:latin typeface="Calibri" panose="020F0502020204030204" pitchFamily="34" charset="0"/>
                <a:cs typeface="Calibri" panose="020F0502020204030204" pitchFamily="34" charset="0"/>
              </a:rPr>
              <a:t>ønskjer</a:t>
            </a:r>
            <a:r>
              <a:rPr lang="nb-NO" sz="1100" dirty="0">
                <a:solidFill>
                  <a:srgbClr val="000000"/>
                </a:solidFill>
                <a:latin typeface="Calibri" panose="020F0502020204030204" pitchFamily="34" charset="0"/>
                <a:cs typeface="Calibri" panose="020F0502020204030204" pitchFamily="34" charset="0"/>
              </a:rPr>
              <a:t> samarbeid om og hjelp til </a:t>
            </a:r>
            <a:r>
              <a:rPr lang="nb-NO" sz="1100" dirty="0" err="1">
                <a:solidFill>
                  <a:srgbClr val="000000"/>
                </a:solidFill>
                <a:latin typeface="Calibri" panose="020F0502020204030204" pitchFamily="34" charset="0"/>
                <a:cs typeface="Calibri" panose="020F0502020204030204" pitchFamily="34" charset="0"/>
              </a:rPr>
              <a:t>einskildbarn</a:t>
            </a:r>
            <a:r>
              <a:rPr lang="nb-NO" sz="1100" dirty="0">
                <a:solidFill>
                  <a:srgbClr val="000000"/>
                </a:solidFill>
                <a:latin typeface="Calibri" panose="020F0502020204030204" pitchFamily="34" charset="0"/>
                <a:cs typeface="Calibri" panose="020F0502020204030204" pitchFamily="34" charset="0"/>
              </a:rPr>
              <a:t> i barnehagen, må foreldra </a:t>
            </a:r>
            <a:r>
              <a:rPr lang="nb-NO" sz="1100" dirty="0" err="1">
                <a:solidFill>
                  <a:srgbClr val="000000"/>
                </a:solidFill>
                <a:latin typeface="Calibri" panose="020F0502020204030204" pitchFamily="34" charset="0"/>
                <a:cs typeface="Calibri" panose="020F0502020204030204" pitchFamily="34" charset="0"/>
              </a:rPr>
              <a:t>samtykkje</a:t>
            </a:r>
            <a:r>
              <a:rPr lang="nb-NO" sz="1100" dirty="0">
                <a:solidFill>
                  <a:srgbClr val="000000"/>
                </a:solidFill>
                <a:latin typeface="Calibri" panose="020F0502020204030204" pitchFamily="34" charset="0"/>
                <a:cs typeface="Calibri" panose="020F0502020204030204" pitchFamily="34" charset="0"/>
              </a:rPr>
              <a:t>. Foreldra skal </a:t>
            </a:r>
            <a:r>
              <a:rPr lang="nb-NO" sz="1100" dirty="0" err="1">
                <a:solidFill>
                  <a:srgbClr val="000000"/>
                </a:solidFill>
                <a:latin typeface="Calibri" panose="020F0502020204030204" pitchFamily="34" charset="0"/>
                <a:cs typeface="Calibri" panose="020F0502020204030204" pitchFamily="34" charset="0"/>
              </a:rPr>
              <a:t>trekkjast</a:t>
            </a:r>
            <a:r>
              <a:rPr lang="nb-NO" sz="1100" dirty="0">
                <a:solidFill>
                  <a:srgbClr val="000000"/>
                </a:solidFill>
                <a:latin typeface="Calibri" panose="020F0502020204030204" pitchFamily="34" charset="0"/>
                <a:cs typeface="Calibri" panose="020F0502020204030204" pitchFamily="34" charset="0"/>
              </a:rPr>
              <a:t> aktivt med i dette samarbeidet. Foresette kan uavhengig av barnehagen ta kontakt med PPT Alver ved behov.</a:t>
            </a:r>
          </a:p>
          <a:p>
            <a:pPr marL="0" lvl="0" indent="0">
              <a:lnSpc>
                <a:spcPct val="150000"/>
              </a:lnSpc>
              <a:spcBef>
                <a:spcPts val="264"/>
              </a:spcBef>
              <a:buClr>
                <a:srgbClr val="53548A"/>
              </a:buClr>
              <a:buSzPts val="1122"/>
              <a:buNone/>
              <a:defRPr/>
            </a:pPr>
            <a:endParaRPr lang="nb-NO" sz="1100" dirty="0">
              <a:solidFill>
                <a:srgbClr val="00000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320"/>
              </a:spcBef>
              <a:spcAft>
                <a:spcPts val="0"/>
              </a:spcAft>
              <a:buClr>
                <a:srgbClr val="53548A"/>
              </a:buClr>
              <a:buSzPts val="1360"/>
              <a:buFont typeface="Arial"/>
              <a:buNone/>
              <a:tabLst/>
              <a:defRPr/>
            </a:pPr>
            <a:r>
              <a:rPr kumimoji="0" lang="nb-NO" sz="11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Grunnskulen</a:t>
            </a:r>
            <a:r>
              <a:rPr kumimoji="0" lang="nb-NO" sz="11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a:p>
            <a:pPr marL="0" marR="0" lvl="0" indent="0" algn="l" defTabSz="914400" rtl="0" eaLnBrk="1" fontAlgn="auto" latinLnBrk="0" hangingPunct="1">
              <a:lnSpc>
                <a:spcPct val="150000"/>
              </a:lnSpc>
              <a:spcBef>
                <a:spcPts val="240"/>
              </a:spcBef>
              <a:spcAft>
                <a:spcPts val="0"/>
              </a:spcAft>
              <a:buClr>
                <a:srgbClr val="53548A"/>
              </a:buClr>
              <a:buSzPts val="1020"/>
              <a:buFont typeface="Arial"/>
              <a:buNone/>
              <a:tabLst/>
              <a:defRPr/>
            </a:pP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 samarbeid med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skulen</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legg barnehagen til rette for overgangen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frå</a:t>
            </a:r>
            <a:r>
              <a:rPr lang="nb-NO" sz="1100" dirty="0">
                <a:solidFill>
                  <a:srgbClr val="000000"/>
                </a:solidFill>
                <a:latin typeface="Calibri" panose="020F0502020204030204" pitchFamily="34" charset="0"/>
                <a:cs typeface="Calibri" panose="020F0502020204030204" pitchFamily="34" charset="0"/>
              </a:rPr>
              <a:t> </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barnehage til første klasse og eventuelt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skulefritidsordning</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Det skal skje i nært samarbeid med heimen. Viser til eigen plan for overgang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bhg</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/skule.</a:t>
            </a:r>
          </a:p>
          <a:p>
            <a:pPr marL="0" marR="0" lvl="0" indent="0" algn="l" defTabSz="914400" rtl="0" eaLnBrk="1" fontAlgn="auto" latinLnBrk="0" hangingPunct="1">
              <a:lnSpc>
                <a:spcPct val="150000"/>
              </a:lnSpc>
              <a:spcBef>
                <a:spcPts val="264"/>
              </a:spcBef>
              <a:spcAft>
                <a:spcPts val="0"/>
              </a:spcAft>
              <a:buClr>
                <a:srgbClr val="53548A"/>
              </a:buClr>
              <a:buSzPts val="1122"/>
              <a:buFont typeface="Arial"/>
              <a:buNone/>
              <a:tabLst/>
              <a:defRPr/>
            </a:pP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l" defTabSz="914400" rtl="0" eaLnBrk="1" fontAlgn="auto" latinLnBrk="0" hangingPunct="1">
              <a:lnSpc>
                <a:spcPct val="150000"/>
              </a:lnSpc>
              <a:spcBef>
                <a:spcPts val="240"/>
              </a:spcBef>
              <a:spcAft>
                <a:spcPts val="0"/>
              </a:spcAft>
              <a:buClr>
                <a:srgbClr val="53548A"/>
              </a:buClr>
              <a:buSzPts val="1020"/>
              <a:buFont typeface="Arial"/>
              <a:buNone/>
              <a:tabLst/>
              <a:defRPr/>
            </a:pPr>
            <a:endPar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50000"/>
              </a:lnSpc>
              <a:spcBef>
                <a:spcPts val="240"/>
              </a:spcBef>
              <a:spcAft>
                <a:spcPts val="0"/>
              </a:spcAft>
              <a:buClr>
                <a:srgbClr val="53548A"/>
              </a:buClr>
              <a:buSzPts val="1020"/>
              <a:buFont typeface="Arial"/>
              <a:buNone/>
              <a:tabLst/>
              <a:defRPr/>
            </a:pPr>
            <a:endPar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endParaRPr lang="nb-NO" dirty="0"/>
          </a:p>
        </p:txBody>
      </p:sp>
      <p:sp>
        <p:nvSpPr>
          <p:cNvPr id="4" name="Plassholder for lysbildenummer 3">
            <a:extLst>
              <a:ext uri="{FF2B5EF4-FFF2-40B4-BE49-F238E27FC236}">
                <a16:creationId xmlns:a16="http://schemas.microsoft.com/office/drawing/2014/main" id="{D019C09F-5BD6-4C6D-8E24-54750BB7E79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40</a:t>
            </a:fld>
            <a:endParaRPr lang="no-NO"/>
          </a:p>
        </p:txBody>
      </p:sp>
    </p:spTree>
    <p:extLst>
      <p:ext uri="{BB962C8B-B14F-4D97-AF65-F5344CB8AC3E}">
        <p14:creationId xmlns:p14="http://schemas.microsoft.com/office/powerpoint/2010/main" val="4082589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471F57-B86D-43A6-8C56-8DF6AEED0C53}"/>
              </a:ext>
            </a:extLst>
          </p:cNvPr>
          <p:cNvSpPr>
            <a:spLocks noGrp="1"/>
          </p:cNvSpPr>
          <p:nvPr>
            <p:ph type="title"/>
          </p:nvPr>
        </p:nvSpPr>
        <p:spPr>
          <a:xfrm>
            <a:off x="457200" y="533400"/>
            <a:ext cx="8229600" cy="773723"/>
          </a:xfrm>
        </p:spPr>
        <p:txBody>
          <a:bodyPr/>
          <a:lstStyle/>
          <a:p>
            <a:r>
              <a:rPr kumimoji="0" lang="nb-NO" sz="1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Samarbeid med andre </a:t>
            </a:r>
            <a:r>
              <a:rPr kumimoji="0" lang="nb-NO" sz="1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instansar</a:t>
            </a:r>
            <a:endParaRPr lang="nb-NO" dirty="0">
              <a:solidFill>
                <a:srgbClr val="002060"/>
              </a:solidFill>
            </a:endParaRPr>
          </a:p>
        </p:txBody>
      </p:sp>
      <p:sp>
        <p:nvSpPr>
          <p:cNvPr id="3" name="Plassholder for tekst 2">
            <a:extLst>
              <a:ext uri="{FF2B5EF4-FFF2-40B4-BE49-F238E27FC236}">
                <a16:creationId xmlns:a16="http://schemas.microsoft.com/office/drawing/2014/main" id="{69FEFAC8-E7C9-4FF2-954B-DD070F3D6381}"/>
              </a:ext>
            </a:extLst>
          </p:cNvPr>
          <p:cNvSpPr>
            <a:spLocks noGrp="1"/>
          </p:cNvSpPr>
          <p:nvPr>
            <p:ph type="body" idx="1"/>
          </p:nvPr>
        </p:nvSpPr>
        <p:spPr>
          <a:xfrm>
            <a:off x="457200" y="1248508"/>
            <a:ext cx="8229600" cy="5228492"/>
          </a:xfrm>
        </p:spPr>
        <p:txBody>
          <a:bodyPr/>
          <a:lstStyle/>
          <a:p>
            <a:pPr marL="0" marR="0" lvl="0" indent="0" algn="l" defTabSz="914400" rtl="0" eaLnBrk="1" fontAlgn="auto" latinLnBrk="0" hangingPunct="1">
              <a:lnSpc>
                <a:spcPct val="100000"/>
              </a:lnSpc>
              <a:spcBef>
                <a:spcPts val="320"/>
              </a:spcBef>
              <a:spcAft>
                <a:spcPts val="0"/>
              </a:spcAft>
              <a:buClr>
                <a:srgbClr val="53548A"/>
              </a:buClr>
              <a:buSzPts val="1360"/>
              <a:buFont typeface="Arial"/>
              <a:buNone/>
              <a:tabLst/>
              <a:defRPr/>
            </a:pPr>
            <a:r>
              <a:rPr kumimoji="0" lang="nb-NO" sz="11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Barneverntenesta:</a:t>
            </a:r>
          </a:p>
          <a:p>
            <a:pPr marL="0" marR="0" lvl="0" indent="0" algn="l" defTabSz="914400" rtl="0" eaLnBrk="1" fontAlgn="auto" latinLnBrk="0" hangingPunct="1">
              <a:lnSpc>
                <a:spcPct val="150000"/>
              </a:lnSpc>
              <a:spcBef>
                <a:spcPts val="240"/>
              </a:spcBef>
              <a:spcAft>
                <a:spcPts val="0"/>
              </a:spcAft>
              <a:buClr>
                <a:srgbClr val="53548A"/>
              </a:buClr>
              <a:buSzPts val="1020"/>
              <a:buFont typeface="Arial"/>
              <a:buNone/>
              <a:tabLst/>
              <a:defRPr/>
            </a:pP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Barnevernet er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ein</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viktig samarbeidspart for barnehagen kring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einskilde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familier som er i ei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vanskeleg</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situsajon</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og for å gi råd og rettleiing til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barnehagetilsette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innan</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ulike tema som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omhandlar</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møte med barn som er utsett for omsorgssvikt. Gjennom den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daglege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nære kontakten med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born</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er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dei</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tilsette i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barnehagane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i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ein</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sentral posisjon når det gjeld å kunne observere og ta imot informasjon om omsorgs- og livssituasjonen til barna.</a:t>
            </a:r>
          </a:p>
          <a:p>
            <a:pPr marL="0" marR="0" lvl="0" indent="0" algn="l" defTabSz="914400" rtl="0" eaLnBrk="1" fontAlgn="auto" latinLnBrk="0" hangingPunct="1">
              <a:lnSpc>
                <a:spcPct val="150000"/>
              </a:lnSpc>
              <a:spcBef>
                <a:spcPts val="240"/>
              </a:spcBef>
              <a:spcAft>
                <a:spcPts val="0"/>
              </a:spcAft>
              <a:buClr>
                <a:srgbClr val="53548A"/>
              </a:buClr>
              <a:buSzPts val="1020"/>
              <a:buFont typeface="Arial"/>
              <a:buNone/>
              <a:tabLst/>
              <a:defRPr/>
            </a:pP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Alle tilsette i barnehage og skule har opplysningsplikt til barnevernet etter §22 i barnevernslova når det er mistanke om omsorgssvikt for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eit</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barn. Meldeplikta følger av barnevernloven § 6-4 første ledd bokstav a. </a:t>
            </a:r>
          </a:p>
          <a:p>
            <a:pPr marL="0" marR="0" lvl="0" indent="0" algn="l" defTabSz="914400" rtl="0" eaLnBrk="1" fontAlgn="auto" latinLnBrk="0" hangingPunct="1">
              <a:lnSpc>
                <a:spcPct val="150000"/>
              </a:lnSpc>
              <a:spcBef>
                <a:spcPts val="240"/>
              </a:spcBef>
              <a:spcAft>
                <a:spcPts val="0"/>
              </a:spcAft>
              <a:buClr>
                <a:srgbClr val="53548A"/>
              </a:buClr>
              <a:buSzPts val="1020"/>
              <a:buFont typeface="Arial"/>
              <a:buNone/>
              <a:tabLst/>
              <a:defRPr/>
            </a:pP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Alle som jobber på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ein</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skole og enhver som utfører tjeneste eller arbeid etter lov 17. juni 2005 nr. 64 om barnehager (barnehageloven §46) har både en oppmerksomhetsplikt og en opplysningsplikt til barnevernstjenesten.</a:t>
            </a:r>
          </a:p>
          <a:p>
            <a:pPr marL="0" marR="0" lvl="0" indent="0" algn="l" defTabSz="914400" rtl="0" eaLnBrk="1" fontAlgn="auto" latinLnBrk="0" hangingPunct="1">
              <a:lnSpc>
                <a:spcPct val="150000"/>
              </a:lnSpc>
              <a:spcBef>
                <a:spcPts val="240"/>
              </a:spcBef>
              <a:spcAft>
                <a:spcPts val="0"/>
              </a:spcAft>
              <a:buClr>
                <a:srgbClr val="53548A"/>
              </a:buClr>
              <a:buSzPts val="1020"/>
              <a:buFont typeface="Arial"/>
              <a:buNone/>
              <a:tabLst/>
              <a:defRPr/>
            </a:pPr>
            <a:endParaRPr lang="nb-NO" sz="1100" dirty="0">
              <a:solidFill>
                <a:srgbClr val="00206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
                <a:srgbClr val="53548A"/>
              </a:buClr>
              <a:buSzPts val="1356"/>
              <a:buFont typeface="Arial"/>
              <a:buNone/>
              <a:tabLst/>
              <a:defRPr/>
            </a:pPr>
            <a:r>
              <a:rPr kumimoji="0" lang="nb-NO" sz="11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Helsestasjonen:</a:t>
            </a:r>
          </a:p>
          <a:p>
            <a:pPr marL="0" marR="0" lvl="0" indent="0" algn="l" defTabSz="914400" rtl="0" eaLnBrk="1" fontAlgn="auto" latinLnBrk="0" hangingPunct="1">
              <a:lnSpc>
                <a:spcPct val="150000"/>
              </a:lnSpc>
              <a:spcBef>
                <a:spcPts val="0"/>
              </a:spcBef>
              <a:spcAft>
                <a:spcPts val="0"/>
              </a:spcAft>
              <a:buClr>
                <a:srgbClr val="53548A"/>
              </a:buClr>
              <a:buSzPts val="1356"/>
              <a:buFont typeface="Arial"/>
              <a:buNone/>
              <a:tabLst/>
              <a:defRPr/>
            </a:pP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Helsestasjonen har ansvar for å drive generelt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førebyggjande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og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helsefremjande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arbeid for å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tryggje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oppvekstvilkåra</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til barna i kommunen. </a:t>
            </a:r>
          </a:p>
          <a:p>
            <a:pPr marL="0" marR="0" lvl="0" indent="0" algn="l" defTabSz="914400" rtl="0" eaLnBrk="1" fontAlgn="auto" latinLnBrk="0" hangingPunct="1">
              <a:lnSpc>
                <a:spcPct val="150000"/>
              </a:lnSpc>
              <a:spcBef>
                <a:spcPts val="264"/>
              </a:spcBef>
              <a:spcAft>
                <a:spcPts val="0"/>
              </a:spcAft>
              <a:buClr>
                <a:srgbClr val="53548A"/>
              </a:buClr>
              <a:buSzPts val="1122"/>
              <a:buFont typeface="Arial"/>
              <a:buNone/>
              <a:tabLst/>
              <a:defRPr/>
            </a:pP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Helsestasjonen skal kunne bidra med råd og rettleiing i samband med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lækjemiddelhandtering</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i barnehagar og om smittevern.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Vidare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er helsestasjonen sentral når det gjeld å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kartleggje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den motoriske og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språklege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utviklinga til småbarn.</a:t>
            </a:r>
          </a:p>
          <a:p>
            <a:pPr marL="0" marR="0" lvl="0" indent="0" algn="l" defTabSz="914400" rtl="0" eaLnBrk="1" fontAlgn="auto" latinLnBrk="0" hangingPunct="1">
              <a:lnSpc>
                <a:spcPct val="150000"/>
              </a:lnSpc>
              <a:spcBef>
                <a:spcPts val="264"/>
              </a:spcBef>
              <a:spcAft>
                <a:spcPts val="0"/>
              </a:spcAft>
              <a:buClr>
                <a:srgbClr val="53548A"/>
              </a:buClr>
              <a:buSzPts val="1122"/>
              <a:buFont typeface="Arial"/>
              <a:buNone/>
              <a:tabLst/>
              <a:defRPr/>
            </a:pPr>
            <a:endPar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50000"/>
              </a:lnSpc>
              <a:spcBef>
                <a:spcPts val="319"/>
              </a:spcBef>
              <a:spcAft>
                <a:spcPts val="0"/>
              </a:spcAft>
              <a:buClr>
                <a:srgbClr val="53548A"/>
              </a:buClr>
              <a:buSzPts val="1356"/>
              <a:buFont typeface="Arial"/>
              <a:buNone/>
              <a:tabLst/>
              <a:defRPr/>
            </a:pPr>
            <a:r>
              <a:rPr kumimoji="0" lang="nb-NO" sz="11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Andre </a:t>
            </a:r>
            <a:r>
              <a:rPr kumimoji="0" lang="nb-NO" sz="11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samarbeidspartnarar</a:t>
            </a:r>
            <a:r>
              <a:rPr kumimoji="0" lang="nb-NO" sz="11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a:p>
            <a:pPr marL="0" marR="0" lvl="0" indent="0" algn="l" defTabSz="914400" rtl="0" eaLnBrk="1" fontAlgn="auto" latinLnBrk="0" hangingPunct="1">
              <a:lnSpc>
                <a:spcPct val="150000"/>
              </a:lnSpc>
              <a:spcBef>
                <a:spcPts val="264"/>
              </a:spcBef>
              <a:spcAft>
                <a:spcPts val="0"/>
              </a:spcAft>
              <a:buClr>
                <a:srgbClr val="53548A"/>
              </a:buClr>
              <a:buSzPts val="1122"/>
              <a:buFont typeface="Arial"/>
              <a:buNone/>
              <a:tabLst/>
              <a:defRPr/>
            </a:pP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Barnehagen samarbeider med lokalsamfunnet for å gi barna varierte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opplevingar</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og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tilknyting</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til nærmiljøet.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Eit</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godt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samspel</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mellom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barnehagenog</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skulen</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kulturlivet,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institusjonar</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frivillige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organisasjonar</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og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kyrkjelydar</a:t>
            </a:r>
            <a:r>
              <a:rPr lang="nb-NO" sz="1100" dirty="0">
                <a:solidFill>
                  <a:srgbClr val="000000"/>
                </a:solidFill>
                <a:latin typeface="Calibri" panose="020F0502020204030204" pitchFamily="34" charset="0"/>
                <a:cs typeface="Calibri" panose="020F0502020204030204" pitchFamily="34" charset="0"/>
              </a:rPr>
              <a:t> </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kan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gjere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både barnehagen og lokalmiljøet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rikare</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og bidra til å gi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barnehagenlokal</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forankring.</a:t>
            </a:r>
          </a:p>
          <a:p>
            <a:endParaRPr lang="nb-NO" dirty="0"/>
          </a:p>
        </p:txBody>
      </p:sp>
      <p:sp>
        <p:nvSpPr>
          <p:cNvPr id="4" name="Plassholder for lysbildenummer 3">
            <a:extLst>
              <a:ext uri="{FF2B5EF4-FFF2-40B4-BE49-F238E27FC236}">
                <a16:creationId xmlns:a16="http://schemas.microsoft.com/office/drawing/2014/main" id="{88825FE6-7941-4735-AE7E-84E9150CC36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41</a:t>
            </a:fld>
            <a:endParaRPr lang="no-NO"/>
          </a:p>
        </p:txBody>
      </p:sp>
    </p:spTree>
    <p:extLst>
      <p:ext uri="{BB962C8B-B14F-4D97-AF65-F5344CB8AC3E}">
        <p14:creationId xmlns:p14="http://schemas.microsoft.com/office/powerpoint/2010/main" val="2342523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3" name="Tittel 2">
            <a:extLst>
              <a:ext uri="{FF2B5EF4-FFF2-40B4-BE49-F238E27FC236}">
                <a16:creationId xmlns:a16="http://schemas.microsoft.com/office/drawing/2014/main" id="{C0FE0F42-B43E-473D-BCA1-188D64169827}"/>
              </a:ext>
            </a:extLst>
          </p:cNvPr>
          <p:cNvSpPr>
            <a:spLocks noGrp="1"/>
          </p:cNvSpPr>
          <p:nvPr>
            <p:ph type="title"/>
          </p:nvPr>
        </p:nvSpPr>
        <p:spPr/>
        <p:txBody>
          <a:bodyPr/>
          <a:lstStyle/>
          <a:p>
            <a:r>
              <a:rPr lang="nb-NO" sz="1800" b="1" dirty="0">
                <a:solidFill>
                  <a:srgbClr val="002060"/>
                </a:solidFill>
                <a:latin typeface="Calibri" panose="020F0502020204030204" pitchFamily="34" charset="0"/>
                <a:cs typeface="Calibri" panose="020F0502020204030204" pitchFamily="34" charset="0"/>
              </a:rPr>
              <a:t>Kontaktinformasjon</a:t>
            </a:r>
            <a:br>
              <a:rPr lang="nb-NO" dirty="0">
                <a:solidFill>
                  <a:srgbClr val="002060"/>
                </a:solidFill>
                <a:latin typeface="Calibri" panose="020F0502020204030204" pitchFamily="34" charset="0"/>
                <a:cs typeface="Calibri" panose="020F0502020204030204" pitchFamily="34" charset="0"/>
              </a:rPr>
            </a:br>
            <a:endParaRPr lang="nb-NO" dirty="0"/>
          </a:p>
        </p:txBody>
      </p:sp>
      <p:sp>
        <p:nvSpPr>
          <p:cNvPr id="234" name="Google Shape;234;p32"/>
          <p:cNvSpPr txBox="1">
            <a:spLocks noGrp="1"/>
          </p:cNvSpPr>
          <p:nvPr>
            <p:ph type="body" idx="1"/>
          </p:nvPr>
        </p:nvSpPr>
        <p:spPr>
          <a:xfrm>
            <a:off x="457200" y="1065475"/>
            <a:ext cx="8229600" cy="5411525"/>
          </a:xfrm>
          <a:prstGeom prst="rect">
            <a:avLst/>
          </a:prstGeom>
          <a:noFill/>
          <a:ln>
            <a:noFill/>
          </a:ln>
        </p:spPr>
        <p:txBody>
          <a:bodyPr spcFirstLastPara="1" wrap="square" lIns="91425" tIns="45700" rIns="91425" bIns="45700" anchor="t" anchorCtr="0">
            <a:noAutofit/>
          </a:bodyPr>
          <a:lstStyle/>
          <a:p>
            <a:pPr marL="0" lvl="0" indent="0" algn="l" rtl="0">
              <a:spcBef>
                <a:spcPts val="320"/>
              </a:spcBef>
              <a:spcAft>
                <a:spcPts val="0"/>
              </a:spcAft>
              <a:buSzPts val="1360"/>
              <a:buNone/>
            </a:pPr>
            <a:r>
              <a:rPr lang="no-NO" sz="1600" dirty="0">
                <a:solidFill>
                  <a:srgbClr val="002060"/>
                </a:solidFill>
              </a:rPr>
              <a:t>Fabelkroken</a:t>
            </a:r>
            <a:endParaRPr dirty="0">
              <a:solidFill>
                <a:srgbClr val="002060"/>
              </a:solidFill>
            </a:endParaRPr>
          </a:p>
          <a:p>
            <a:pPr marL="0" lvl="0" indent="0" algn="l" rtl="0">
              <a:spcBef>
                <a:spcPts val="260"/>
              </a:spcBef>
              <a:spcAft>
                <a:spcPts val="0"/>
              </a:spcAft>
              <a:buSzPts val="1105"/>
              <a:buNone/>
            </a:pPr>
            <a:r>
              <a:rPr lang="no-NO" sz="1300" dirty="0"/>
              <a:t>Tlf: 41</a:t>
            </a:r>
            <a:r>
              <a:rPr lang="nb-NO" sz="1300" dirty="0"/>
              <a:t> </a:t>
            </a:r>
            <a:r>
              <a:rPr lang="no-NO" sz="1300" dirty="0"/>
              <a:t>64</a:t>
            </a:r>
            <a:r>
              <a:rPr lang="nb-NO" sz="1300" dirty="0"/>
              <a:t> </a:t>
            </a:r>
            <a:r>
              <a:rPr lang="no-NO" sz="1300" dirty="0"/>
              <a:t>49</a:t>
            </a:r>
            <a:r>
              <a:rPr lang="nb-NO" sz="1300" dirty="0"/>
              <a:t> </a:t>
            </a:r>
            <a:r>
              <a:rPr lang="no-NO" sz="1300" dirty="0"/>
              <a:t>91</a:t>
            </a:r>
            <a:endParaRPr dirty="0"/>
          </a:p>
          <a:p>
            <a:pPr marL="0" lvl="0" indent="0" algn="l" rtl="0">
              <a:spcBef>
                <a:spcPts val="260"/>
              </a:spcBef>
              <a:spcAft>
                <a:spcPts val="0"/>
              </a:spcAft>
              <a:buSzPts val="1105"/>
              <a:buNone/>
            </a:pPr>
            <a:endParaRPr sz="1300" dirty="0"/>
          </a:p>
          <a:p>
            <a:pPr marL="0" lvl="0" indent="0" algn="l" rtl="0">
              <a:spcBef>
                <a:spcPts val="360"/>
              </a:spcBef>
              <a:spcAft>
                <a:spcPts val="0"/>
              </a:spcAft>
              <a:buSzPts val="1360"/>
              <a:buNone/>
            </a:pPr>
            <a:r>
              <a:rPr lang="no-NO" sz="1600" dirty="0">
                <a:solidFill>
                  <a:srgbClr val="002060"/>
                </a:solidFill>
              </a:rPr>
              <a:t>Fargeklatten</a:t>
            </a:r>
            <a:endParaRPr dirty="0">
              <a:solidFill>
                <a:srgbClr val="002060"/>
              </a:solidFill>
            </a:endParaRPr>
          </a:p>
          <a:p>
            <a:pPr marL="0" lvl="0" indent="0" algn="l" rtl="0">
              <a:spcBef>
                <a:spcPts val="260"/>
              </a:spcBef>
              <a:spcAft>
                <a:spcPts val="0"/>
              </a:spcAft>
              <a:buSzPts val="1105"/>
              <a:buNone/>
            </a:pPr>
            <a:r>
              <a:rPr lang="no-NO" sz="1300" dirty="0"/>
              <a:t>Tlf : 97</a:t>
            </a:r>
            <a:r>
              <a:rPr lang="nb-NO" sz="1300" dirty="0"/>
              <a:t> </a:t>
            </a:r>
            <a:r>
              <a:rPr lang="no-NO" sz="1300" dirty="0"/>
              <a:t>77</a:t>
            </a:r>
            <a:r>
              <a:rPr lang="nb-NO" sz="1300" dirty="0"/>
              <a:t> </a:t>
            </a:r>
            <a:r>
              <a:rPr lang="no-NO" sz="1300" dirty="0"/>
              <a:t>34</a:t>
            </a:r>
            <a:r>
              <a:rPr lang="nb-NO" sz="1300" dirty="0"/>
              <a:t> </a:t>
            </a:r>
            <a:r>
              <a:rPr lang="no-NO" sz="1300" dirty="0"/>
              <a:t>92</a:t>
            </a:r>
            <a:endParaRPr dirty="0"/>
          </a:p>
          <a:p>
            <a:pPr marL="0" lvl="0" indent="0" algn="l" rtl="0">
              <a:spcBef>
                <a:spcPts val="260"/>
              </a:spcBef>
              <a:spcAft>
                <a:spcPts val="0"/>
              </a:spcAft>
              <a:buSzPts val="1105"/>
              <a:buNone/>
            </a:pPr>
            <a:endParaRPr dirty="0"/>
          </a:p>
          <a:p>
            <a:pPr marL="0" lvl="0" indent="0" algn="l" rtl="0">
              <a:spcBef>
                <a:spcPts val="360"/>
              </a:spcBef>
              <a:spcAft>
                <a:spcPts val="0"/>
              </a:spcAft>
              <a:buSzPts val="1530"/>
              <a:buNone/>
            </a:pPr>
            <a:r>
              <a:rPr lang="no-NO" sz="1800" dirty="0">
                <a:solidFill>
                  <a:srgbClr val="002060"/>
                </a:solidFill>
              </a:rPr>
              <a:t>Byggeriet</a:t>
            </a:r>
            <a:r>
              <a:rPr lang="nb-NO" sz="1800" dirty="0">
                <a:solidFill>
                  <a:srgbClr val="002060"/>
                </a:solidFill>
              </a:rPr>
              <a:t> </a:t>
            </a:r>
            <a:endParaRPr dirty="0">
              <a:solidFill>
                <a:srgbClr val="002060"/>
              </a:solidFill>
            </a:endParaRPr>
          </a:p>
          <a:p>
            <a:pPr marL="0" lvl="0" indent="0" algn="l" rtl="0">
              <a:spcBef>
                <a:spcPts val="260"/>
              </a:spcBef>
              <a:spcAft>
                <a:spcPts val="0"/>
              </a:spcAft>
              <a:buSzPts val="1105"/>
              <a:buNone/>
            </a:pPr>
            <a:r>
              <a:rPr lang="no-NO" sz="1300" dirty="0"/>
              <a:t>Tlf: 41</a:t>
            </a:r>
            <a:r>
              <a:rPr lang="nb-NO" sz="1300" dirty="0"/>
              <a:t> </a:t>
            </a:r>
            <a:r>
              <a:rPr lang="no-NO" sz="1300" dirty="0"/>
              <a:t>65</a:t>
            </a:r>
            <a:r>
              <a:rPr lang="nb-NO" sz="1300" dirty="0"/>
              <a:t> </a:t>
            </a:r>
            <a:r>
              <a:rPr lang="no-NO" sz="1300" dirty="0"/>
              <a:t>47</a:t>
            </a:r>
            <a:r>
              <a:rPr lang="nb-NO" sz="1300" dirty="0"/>
              <a:t> </a:t>
            </a:r>
            <a:r>
              <a:rPr lang="no-NO" sz="1300" dirty="0"/>
              <a:t>63</a:t>
            </a:r>
            <a:endParaRPr dirty="0"/>
          </a:p>
          <a:p>
            <a:pPr marL="0" lvl="0" indent="0" algn="l" rtl="0">
              <a:spcBef>
                <a:spcPts val="260"/>
              </a:spcBef>
              <a:spcAft>
                <a:spcPts val="0"/>
              </a:spcAft>
              <a:buSzPts val="1105"/>
              <a:buNone/>
            </a:pPr>
            <a:endParaRPr dirty="0"/>
          </a:p>
          <a:p>
            <a:pPr marL="0" lvl="0" indent="0" algn="l" rtl="0">
              <a:spcBef>
                <a:spcPts val="320"/>
              </a:spcBef>
              <a:spcAft>
                <a:spcPts val="0"/>
              </a:spcAft>
              <a:buSzPts val="1360"/>
              <a:buNone/>
            </a:pPr>
            <a:r>
              <a:rPr lang="no-NO" sz="1600" dirty="0">
                <a:solidFill>
                  <a:srgbClr val="002060"/>
                </a:solidFill>
              </a:rPr>
              <a:t>Trimmen</a:t>
            </a:r>
            <a:endParaRPr dirty="0">
              <a:solidFill>
                <a:srgbClr val="002060"/>
              </a:solidFill>
            </a:endParaRPr>
          </a:p>
          <a:p>
            <a:pPr marL="0" lvl="0" indent="0" algn="l" rtl="0">
              <a:spcBef>
                <a:spcPts val="260"/>
              </a:spcBef>
              <a:spcAft>
                <a:spcPts val="0"/>
              </a:spcAft>
              <a:buSzPts val="1105"/>
              <a:buNone/>
            </a:pPr>
            <a:r>
              <a:rPr lang="no-NO" sz="1300" dirty="0"/>
              <a:t>Tlf:99</a:t>
            </a:r>
            <a:r>
              <a:rPr lang="nb-NO" sz="1300" dirty="0"/>
              <a:t> </a:t>
            </a:r>
            <a:r>
              <a:rPr lang="no-NO" sz="1300" dirty="0"/>
              <a:t>34</a:t>
            </a:r>
            <a:r>
              <a:rPr lang="nb-NO" sz="1300" dirty="0"/>
              <a:t> </a:t>
            </a:r>
            <a:r>
              <a:rPr lang="no-NO" sz="1300" dirty="0"/>
              <a:t>35</a:t>
            </a:r>
            <a:r>
              <a:rPr lang="nb-NO" sz="1300" dirty="0"/>
              <a:t> </a:t>
            </a:r>
            <a:r>
              <a:rPr lang="no-NO" sz="1300" dirty="0"/>
              <a:t>04</a:t>
            </a:r>
            <a:endParaRPr sz="1300" dirty="0"/>
          </a:p>
          <a:p>
            <a:pPr marL="0" lvl="0" indent="0" algn="l" rtl="0">
              <a:spcBef>
                <a:spcPts val="260"/>
              </a:spcBef>
              <a:spcAft>
                <a:spcPts val="0"/>
              </a:spcAft>
              <a:buSzPts val="1105"/>
              <a:buNone/>
            </a:pPr>
            <a:endParaRPr sz="1300" dirty="0"/>
          </a:p>
          <a:p>
            <a:pPr marL="0" lvl="0" indent="0" algn="l" rtl="0">
              <a:spcBef>
                <a:spcPts val="320"/>
              </a:spcBef>
              <a:spcAft>
                <a:spcPts val="0"/>
              </a:spcAft>
              <a:buSzPts val="1360"/>
              <a:buNone/>
            </a:pPr>
            <a:r>
              <a:rPr lang="no-NO" sz="1600" dirty="0">
                <a:solidFill>
                  <a:srgbClr val="002060"/>
                </a:solidFill>
              </a:rPr>
              <a:t>Styrer</a:t>
            </a:r>
            <a:endParaRPr sz="1600" dirty="0">
              <a:solidFill>
                <a:srgbClr val="002060"/>
              </a:solidFill>
            </a:endParaRPr>
          </a:p>
          <a:p>
            <a:pPr marL="0" lvl="0" indent="0" algn="l" rtl="0">
              <a:spcBef>
                <a:spcPts val="260"/>
              </a:spcBef>
              <a:spcAft>
                <a:spcPts val="0"/>
              </a:spcAft>
              <a:buSzPts val="1105"/>
              <a:buNone/>
            </a:pPr>
            <a:r>
              <a:rPr lang="no-NO" sz="1300" dirty="0"/>
              <a:t>Anita Heggøy</a:t>
            </a:r>
            <a:endParaRPr dirty="0"/>
          </a:p>
          <a:p>
            <a:pPr marL="0" lvl="0" indent="0" algn="l" rtl="0">
              <a:spcBef>
                <a:spcPts val="260"/>
              </a:spcBef>
              <a:spcAft>
                <a:spcPts val="0"/>
              </a:spcAft>
              <a:buSzPts val="1105"/>
              <a:buNone/>
            </a:pPr>
            <a:r>
              <a:rPr lang="no-NO" sz="1300" dirty="0"/>
              <a:t>Tlf:48</a:t>
            </a:r>
            <a:r>
              <a:rPr lang="nb-NO" sz="1300" dirty="0"/>
              <a:t> </a:t>
            </a:r>
            <a:r>
              <a:rPr lang="no-NO" sz="1300" dirty="0"/>
              <a:t>31</a:t>
            </a:r>
            <a:r>
              <a:rPr lang="nb-NO" sz="1300" dirty="0"/>
              <a:t> </a:t>
            </a:r>
            <a:r>
              <a:rPr lang="no-NO" sz="1300" dirty="0"/>
              <a:t>63</a:t>
            </a:r>
            <a:r>
              <a:rPr lang="nb-NO" sz="1300" dirty="0"/>
              <a:t> </a:t>
            </a:r>
            <a:r>
              <a:rPr lang="no-NO" sz="1300" dirty="0"/>
              <a:t>29</a:t>
            </a:r>
            <a:endParaRPr dirty="0"/>
          </a:p>
          <a:p>
            <a:pPr marL="0" lvl="0" indent="0" algn="l" rtl="0">
              <a:spcBef>
                <a:spcPts val="260"/>
              </a:spcBef>
              <a:spcAft>
                <a:spcPts val="0"/>
              </a:spcAft>
              <a:buSzPts val="1105"/>
              <a:buNone/>
            </a:pPr>
            <a:r>
              <a:rPr lang="no-NO" sz="1300" dirty="0"/>
              <a:t>E-post: post@solhaugenbhg.no</a:t>
            </a:r>
            <a:endParaRPr dirty="0"/>
          </a:p>
          <a:p>
            <a:pPr marL="0" lvl="0" indent="0" algn="l" rtl="0">
              <a:spcBef>
                <a:spcPts val="480"/>
              </a:spcBef>
              <a:spcAft>
                <a:spcPts val="0"/>
              </a:spcAft>
              <a:buSzPts val="2040"/>
              <a:buNone/>
            </a:pPr>
            <a:endParaRPr dirty="0">
              <a:solidFill>
                <a:srgbClr val="66FF33"/>
              </a:solidFill>
            </a:endParaRPr>
          </a:p>
          <a:p>
            <a:pPr marL="0" lvl="0" indent="0" algn="l" rtl="0">
              <a:spcBef>
                <a:spcPts val="480"/>
              </a:spcBef>
              <a:spcAft>
                <a:spcPts val="0"/>
              </a:spcAft>
              <a:buSzPts val="2040"/>
              <a:buNone/>
            </a:pPr>
            <a:endParaRPr dirty="0"/>
          </a:p>
          <a:p>
            <a:pPr marL="0" lvl="0" indent="0" algn="l" rtl="0">
              <a:spcBef>
                <a:spcPts val="480"/>
              </a:spcBef>
              <a:spcAft>
                <a:spcPts val="0"/>
              </a:spcAft>
              <a:buSzPts val="2040"/>
              <a:buNone/>
            </a:pPr>
            <a:endParaRPr dirty="0"/>
          </a:p>
        </p:txBody>
      </p:sp>
      <p:sp>
        <p:nvSpPr>
          <p:cNvPr id="2" name="Plassholder for lysbildenummer 1">
            <a:extLst>
              <a:ext uri="{FF2B5EF4-FFF2-40B4-BE49-F238E27FC236}">
                <a16:creationId xmlns:a16="http://schemas.microsoft.com/office/drawing/2014/main" id="{415E62CB-A02A-454C-91B6-493729E0FD1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42</a:t>
            </a:fld>
            <a:endParaRPr lang="no-NO"/>
          </a:p>
        </p:txBody>
      </p:sp>
      <p:pic>
        <p:nvPicPr>
          <p:cNvPr id="4" name="Bilde 3">
            <a:extLst>
              <a:ext uri="{FF2B5EF4-FFF2-40B4-BE49-F238E27FC236}">
                <a16:creationId xmlns:a16="http://schemas.microsoft.com/office/drawing/2014/main" id="{0DA9F4F8-9BCE-4764-BC70-98215CF6FBA2}"/>
              </a:ext>
            </a:extLst>
          </p:cNvPr>
          <p:cNvPicPr>
            <a:picLocks noChangeAspect="1"/>
          </p:cNvPicPr>
          <p:nvPr/>
        </p:nvPicPr>
        <p:blipFill>
          <a:blip r:embed="rId3"/>
          <a:stretch>
            <a:fillRect/>
          </a:stretch>
        </p:blipFill>
        <p:spPr>
          <a:xfrm>
            <a:off x="4300728" y="533399"/>
            <a:ext cx="3852672" cy="620475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D296A3-4339-4DF0-B410-D052E567469E}"/>
              </a:ext>
            </a:extLst>
          </p:cNvPr>
          <p:cNvSpPr>
            <a:spLocks noGrp="1"/>
          </p:cNvSpPr>
          <p:nvPr>
            <p:ph type="title"/>
          </p:nvPr>
        </p:nvSpPr>
        <p:spPr/>
        <p:txBody>
          <a:bodyPr/>
          <a:lstStyle/>
          <a:p>
            <a:r>
              <a:rPr lang="nb-NO" sz="1800" b="1" dirty="0">
                <a:latin typeface="Calibri" panose="020F0502020204030204" pitchFamily="34" charset="0"/>
                <a:cs typeface="Calibri" panose="020F0502020204030204" pitchFamily="34" charset="0"/>
              </a:rPr>
              <a:t>Barnehage </a:t>
            </a:r>
            <a:r>
              <a:rPr lang="nb-NO" sz="1800" b="1" dirty="0" err="1">
                <a:latin typeface="Calibri" panose="020F0502020204030204" pitchFamily="34" charset="0"/>
                <a:cs typeface="Calibri" panose="020F0502020204030204" pitchFamily="34" charset="0"/>
              </a:rPr>
              <a:t>eigar</a:t>
            </a:r>
            <a:br>
              <a:rPr lang="nb-NO" sz="1800" b="1" dirty="0">
                <a:latin typeface="Calibri" panose="020F0502020204030204" pitchFamily="34" charset="0"/>
                <a:cs typeface="Calibri" panose="020F0502020204030204" pitchFamily="34" charset="0"/>
              </a:rPr>
            </a:br>
            <a:r>
              <a:rPr lang="nb-NO" sz="1800" b="1" dirty="0">
                <a:latin typeface="Calibri" panose="020F0502020204030204" pitchFamily="34" charset="0"/>
                <a:cs typeface="Calibri" panose="020F0502020204030204" pitchFamily="34" charset="0"/>
              </a:rPr>
              <a:t> Barnehagen er foreldre </a:t>
            </a:r>
            <a:r>
              <a:rPr lang="nb-NO" sz="1800" b="1" dirty="0" err="1">
                <a:latin typeface="Calibri" panose="020F0502020204030204" pitchFamily="34" charset="0"/>
                <a:cs typeface="Calibri" panose="020F0502020204030204" pitchFamily="34" charset="0"/>
              </a:rPr>
              <a:t>eigd</a:t>
            </a:r>
            <a:r>
              <a:rPr lang="nb-NO" sz="1800" b="1" dirty="0">
                <a:latin typeface="Calibri" panose="020F0502020204030204" pitchFamily="34" charset="0"/>
                <a:cs typeface="Calibri" panose="020F0502020204030204" pitchFamily="34" charset="0"/>
              </a:rPr>
              <a:t> og har på bakgrunn av dette </a:t>
            </a:r>
            <a:r>
              <a:rPr lang="nb-NO" sz="1800" b="1" dirty="0" err="1">
                <a:latin typeface="Calibri" panose="020F0502020204030204" pitchFamily="34" charset="0"/>
                <a:cs typeface="Calibri" panose="020F0502020204030204" pitchFamily="34" charset="0"/>
              </a:rPr>
              <a:t>eit</a:t>
            </a:r>
            <a:r>
              <a:rPr lang="nb-NO" sz="1800" b="1" dirty="0">
                <a:latin typeface="Calibri" panose="020F0502020204030204" pitchFamily="34" charset="0"/>
                <a:cs typeface="Calibri" panose="020F0502020204030204" pitchFamily="34" charset="0"/>
              </a:rPr>
              <a:t> styre som består av:</a:t>
            </a:r>
            <a:br>
              <a:rPr lang="nb-NO" sz="1800" b="1" dirty="0">
                <a:latin typeface="Calibri" panose="020F0502020204030204" pitchFamily="34" charset="0"/>
                <a:cs typeface="Calibri" panose="020F0502020204030204" pitchFamily="34" charset="0"/>
              </a:rPr>
            </a:br>
            <a:endParaRPr lang="nb-NO" sz="1800" b="1" dirty="0">
              <a:latin typeface="Calibri" panose="020F0502020204030204" pitchFamily="34" charset="0"/>
              <a:cs typeface="Calibri" panose="020F0502020204030204" pitchFamily="34" charset="0"/>
            </a:endParaRPr>
          </a:p>
        </p:txBody>
      </p:sp>
      <p:sp>
        <p:nvSpPr>
          <p:cNvPr id="3" name="Plassholder for tekst 2">
            <a:extLst>
              <a:ext uri="{FF2B5EF4-FFF2-40B4-BE49-F238E27FC236}">
                <a16:creationId xmlns:a16="http://schemas.microsoft.com/office/drawing/2014/main" id="{409C1015-663A-4D6C-8B44-7179C34DD547}"/>
              </a:ext>
            </a:extLst>
          </p:cNvPr>
          <p:cNvSpPr>
            <a:spLocks noGrp="1"/>
          </p:cNvSpPr>
          <p:nvPr>
            <p:ph type="body" idx="1"/>
          </p:nvPr>
        </p:nvSpPr>
        <p:spPr>
          <a:xfrm>
            <a:off x="457200" y="1283677"/>
            <a:ext cx="8229600" cy="5193323"/>
          </a:xfrm>
        </p:spPr>
        <p:txBody>
          <a:bodyPr/>
          <a:lstStyle/>
          <a:p>
            <a:pPr marL="131445" indent="0">
              <a:buNone/>
            </a:pPr>
            <a:r>
              <a:rPr lang="nb-NO" sz="1100" b="1" dirty="0">
                <a:latin typeface="Calibri" panose="020F0502020204030204" pitchFamily="34" charset="0"/>
                <a:cs typeface="Calibri" panose="020F0502020204030204" pitchFamily="34" charset="0"/>
              </a:rPr>
              <a:t>Styret:</a:t>
            </a:r>
          </a:p>
          <a:p>
            <a:r>
              <a:rPr lang="nb-NO" sz="1100" dirty="0">
                <a:latin typeface="Calibri" panose="020F0502020204030204" pitchFamily="34" charset="0"/>
                <a:cs typeface="Calibri" panose="020F0502020204030204" pitchFamily="34" charset="0"/>
              </a:rPr>
              <a:t>Ekstern Styreleder: Ragnhild Langøy</a:t>
            </a:r>
          </a:p>
          <a:p>
            <a:r>
              <a:rPr lang="nb-NO" sz="1100" dirty="0">
                <a:latin typeface="Calibri" panose="020F0502020204030204" pitchFamily="34" charset="0"/>
                <a:cs typeface="Calibri" panose="020F0502020204030204" pitchFamily="34" charset="0"/>
              </a:rPr>
              <a:t>Nestleder: Hege Moldøen </a:t>
            </a:r>
          </a:p>
          <a:p>
            <a:r>
              <a:rPr lang="nb-NO" sz="1100" dirty="0">
                <a:latin typeface="Calibri" panose="020F0502020204030204" pitchFamily="34" charset="0"/>
                <a:cs typeface="Calibri" panose="020F0502020204030204" pitchFamily="34" charset="0"/>
              </a:rPr>
              <a:t>Ekstern Styremedlem : Arnhild Hatland</a:t>
            </a:r>
          </a:p>
          <a:p>
            <a:r>
              <a:rPr lang="nb-NO" sz="1100" dirty="0">
                <a:latin typeface="Calibri" panose="020F0502020204030204" pitchFamily="34" charset="0"/>
                <a:cs typeface="Calibri" panose="020F0502020204030204" pitchFamily="34" charset="0"/>
              </a:rPr>
              <a:t>Styremedlem: Trude J. Abelsen</a:t>
            </a:r>
          </a:p>
          <a:p>
            <a:r>
              <a:rPr lang="nb-NO" sz="1100" dirty="0">
                <a:latin typeface="Calibri" panose="020F0502020204030204" pitchFamily="34" charset="0"/>
                <a:cs typeface="Calibri" panose="020F0502020204030204" pitchFamily="34" charset="0"/>
              </a:rPr>
              <a:t>Styremedlem: Monika Knarvik </a:t>
            </a:r>
          </a:p>
          <a:p>
            <a:r>
              <a:rPr lang="nb-NO" sz="1100" dirty="0">
                <a:latin typeface="Calibri" panose="020F0502020204030204" pitchFamily="34" charset="0"/>
                <a:cs typeface="Calibri" panose="020F0502020204030204" pitchFamily="34" charset="0"/>
              </a:rPr>
              <a:t>Vara : Stian Fanebust </a:t>
            </a:r>
          </a:p>
          <a:p>
            <a:endParaRPr lang="nb-NO" sz="1100" dirty="0">
              <a:latin typeface="Calibri" panose="020F0502020204030204" pitchFamily="34" charset="0"/>
              <a:cs typeface="Calibri" panose="020F0502020204030204" pitchFamily="34" charset="0"/>
            </a:endParaRPr>
          </a:p>
          <a:p>
            <a:pPr marL="131445" indent="0">
              <a:buNone/>
            </a:pPr>
            <a:r>
              <a:rPr lang="nb-NO" sz="1100" b="1" dirty="0">
                <a:solidFill>
                  <a:srgbClr val="002060"/>
                </a:solidFill>
                <a:latin typeface="Calibri" panose="020F0502020204030204" pitchFamily="34" charset="0"/>
                <a:cs typeface="Calibri" panose="020F0502020204030204" pitchFamily="34" charset="0"/>
              </a:rPr>
              <a:t>Styret sitt arbeid er :</a:t>
            </a:r>
          </a:p>
          <a:p>
            <a:r>
              <a:rPr lang="nb-NO" sz="1100" dirty="0" err="1">
                <a:latin typeface="Calibri" panose="020F0502020204030204" pitchFamily="34" charset="0"/>
                <a:cs typeface="Calibri" panose="020F0502020204030204" pitchFamily="34" charset="0"/>
              </a:rPr>
              <a:t>Tilsetje</a:t>
            </a:r>
            <a:r>
              <a:rPr lang="nb-NO" sz="1100" dirty="0">
                <a:latin typeface="Calibri" panose="020F0502020204030204" pitchFamily="34" charset="0"/>
                <a:cs typeface="Calibri" panose="020F0502020204030204" pitchFamily="34" charset="0"/>
              </a:rPr>
              <a:t> </a:t>
            </a:r>
            <a:r>
              <a:rPr lang="nb-NO" sz="1100" dirty="0" err="1">
                <a:latin typeface="Calibri" panose="020F0502020204030204" pitchFamily="34" charset="0"/>
                <a:cs typeface="Calibri" panose="020F0502020204030204" pitchFamily="34" charset="0"/>
              </a:rPr>
              <a:t>styrar</a:t>
            </a:r>
            <a:endParaRPr lang="nb-NO" sz="1100" dirty="0">
              <a:latin typeface="Calibri" panose="020F0502020204030204" pitchFamily="34" charset="0"/>
              <a:cs typeface="Calibri" panose="020F0502020204030204" pitchFamily="34" charset="0"/>
            </a:endParaRPr>
          </a:p>
          <a:p>
            <a:r>
              <a:rPr lang="nb-NO" sz="1100" dirty="0">
                <a:latin typeface="Calibri" panose="020F0502020204030204" pitchFamily="34" charset="0"/>
                <a:cs typeface="Calibri" panose="020F0502020204030204" pitchFamily="34" charset="0"/>
              </a:rPr>
              <a:t> Ansvar for barnehagens drift og resultat</a:t>
            </a:r>
          </a:p>
          <a:p>
            <a:r>
              <a:rPr lang="nb-NO" sz="1100" dirty="0">
                <a:latin typeface="Calibri" panose="020F0502020204030204" pitchFamily="34" charset="0"/>
                <a:cs typeface="Calibri" panose="020F0502020204030204" pitchFamily="34" charset="0"/>
              </a:rPr>
              <a:t>Kontrollfunksjon</a:t>
            </a:r>
          </a:p>
          <a:p>
            <a:r>
              <a:rPr lang="nb-NO" sz="1100" dirty="0" err="1">
                <a:latin typeface="Calibri" panose="020F0502020204030204" pitchFamily="34" charset="0"/>
                <a:cs typeface="Calibri" panose="020F0502020204030204" pitchFamily="34" charset="0"/>
              </a:rPr>
              <a:t>Fastsetje</a:t>
            </a:r>
            <a:r>
              <a:rPr lang="nb-NO" sz="1100" dirty="0">
                <a:latin typeface="Calibri" panose="020F0502020204030204" pitchFamily="34" charset="0"/>
                <a:cs typeface="Calibri" panose="020F0502020204030204" pitchFamily="34" charset="0"/>
              </a:rPr>
              <a:t> planar og budsjett</a:t>
            </a:r>
          </a:p>
          <a:p>
            <a:r>
              <a:rPr lang="nb-NO" sz="1100" dirty="0" err="1">
                <a:latin typeface="Calibri" panose="020F0502020204030204" pitchFamily="34" charset="0"/>
                <a:cs typeface="Calibri" panose="020F0502020204030204" pitchFamily="34" charset="0"/>
              </a:rPr>
              <a:t>Fastsetje</a:t>
            </a:r>
            <a:r>
              <a:rPr lang="nb-NO" sz="1100" dirty="0">
                <a:latin typeface="Calibri" panose="020F0502020204030204" pitchFamily="34" charset="0"/>
                <a:cs typeface="Calibri" panose="020F0502020204030204" pitchFamily="34" charset="0"/>
              </a:rPr>
              <a:t> </a:t>
            </a:r>
            <a:r>
              <a:rPr lang="nb-NO" sz="1100" dirty="0" err="1">
                <a:latin typeface="Calibri" panose="020F0502020204030204" pitchFamily="34" charset="0"/>
                <a:cs typeface="Calibri" panose="020F0502020204030204" pitchFamily="34" charset="0"/>
              </a:rPr>
              <a:t>retningsliner</a:t>
            </a:r>
            <a:endParaRPr lang="nb-NO" sz="1100" dirty="0">
              <a:latin typeface="Calibri" panose="020F0502020204030204" pitchFamily="34" charset="0"/>
              <a:cs typeface="Calibri" panose="020F0502020204030204" pitchFamily="34" charset="0"/>
            </a:endParaRPr>
          </a:p>
          <a:p>
            <a:endParaRPr lang="nb-NO" sz="11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1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Styremøter for barnehageåret 2021-2022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10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07.september-21 konstituering av nytt styre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100" b="0" i="0" u="none" strike="noStrike" kern="0" cap="none" spc="0" normalizeH="0" baseline="0" noProof="0" dirty="0">
                <a:ln>
                  <a:noFill/>
                </a:ln>
                <a:solidFill>
                  <a:srgbClr val="000000"/>
                </a:solidFill>
                <a:effectLst/>
                <a:uLnTx/>
                <a:uFillTx/>
                <a:latin typeface="Arial"/>
                <a:cs typeface="Arial"/>
                <a:sym typeface="Arial"/>
              </a:rPr>
              <a:t>9. </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november-21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januar-22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mars-22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mai-22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Årsmøte </a:t>
            </a:r>
            <a:r>
              <a:rPr kumimoji="0" lang="nb-NO"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tidleg</a:t>
            </a: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i juni-22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b-NO" sz="1100" dirty="0">
              <a:solidFill>
                <a:srgbClr val="00000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Juni-21 årsplan fastsatt av Su </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endParaRPr kumimoji="0" lang="nb-NO"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n-NO" sz="1200" b="0" i="0" u="none" strike="noStrike" kern="0" cap="none" spc="0" normalizeH="0" baseline="0" noProof="0" dirty="0">
              <a:ln>
                <a:noFill/>
              </a:ln>
              <a:solidFill>
                <a:srgbClr val="000000"/>
              </a:solidFill>
              <a:effectLst/>
              <a:uLnTx/>
              <a:uFillTx/>
              <a:latin typeface="Arial"/>
              <a:cs typeface="Arial"/>
              <a:sym typeface="Arial"/>
            </a:endParaRPr>
          </a:p>
          <a:p>
            <a:endParaRPr lang="nb-NO" dirty="0"/>
          </a:p>
        </p:txBody>
      </p:sp>
      <p:sp>
        <p:nvSpPr>
          <p:cNvPr id="4" name="Plassholder for lysbildenummer 3">
            <a:extLst>
              <a:ext uri="{FF2B5EF4-FFF2-40B4-BE49-F238E27FC236}">
                <a16:creationId xmlns:a16="http://schemas.microsoft.com/office/drawing/2014/main" id="{8194CDDB-DAF2-4D8B-9826-F4A5076F8F8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43</a:t>
            </a:fld>
            <a:endParaRPr lang="no-NO"/>
          </a:p>
        </p:txBody>
      </p:sp>
    </p:spTree>
    <p:extLst>
      <p:ext uri="{BB962C8B-B14F-4D97-AF65-F5344CB8AC3E}">
        <p14:creationId xmlns:p14="http://schemas.microsoft.com/office/powerpoint/2010/main" val="583594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33338" y="548680"/>
            <a:ext cx="2997077" cy="5904656"/>
          </a:xfrm>
          <a:prstGeom prst="rect">
            <a:avLst/>
          </a:prstGeom>
          <a:solidFill>
            <a:schemeClr val="bg1"/>
          </a:solidFill>
          <a:ln w="28575">
            <a:solidFill>
              <a:srgbClr val="002060"/>
            </a:solidFill>
          </a:ln>
        </p:spPr>
        <p:txBody>
          <a:bodyPr spcFirstLastPara="1" wrap="square" lIns="91425" tIns="45700" rIns="91425" bIns="45700" anchor="ctr" anchorCtr="0">
            <a:normAutofit/>
          </a:bodyPr>
          <a:lstStyle/>
          <a:p>
            <a:pPr lvl="0">
              <a:lnSpc>
                <a:spcPct val="150000"/>
              </a:lnSpc>
              <a:buClr>
                <a:schemeClr val="lt1"/>
              </a:buClr>
              <a:buSzPts val="2160"/>
            </a:pPr>
            <a:r>
              <a:rPr lang="nn-NO" sz="1000" b="1" dirty="0">
                <a:solidFill>
                  <a:schemeClr val="accent1">
                    <a:lumMod val="75000"/>
                  </a:schemeClr>
                </a:solidFill>
                <a:latin typeface="Calibri" panose="020F0502020204030204" pitchFamily="34" charset="0"/>
                <a:cs typeface="Calibri" panose="020F0502020204030204" pitchFamily="34" charset="0"/>
              </a:rPr>
              <a:t>Innhald</a:t>
            </a:r>
            <a:br>
              <a:rPr lang="nn-NO" sz="1000" b="1"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Forord,s.2</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Kva er ein årsplan.s.3</a:t>
            </a:r>
            <a:br>
              <a:rPr lang="nn-NO" sz="1000" b="1"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Visjon s,4</a:t>
            </a:r>
            <a:br>
              <a:rPr lang="nn-NO" sz="1000" b="1"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Velkomen s,5</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Pedagogisk plattform s.6</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Barnehagensverigrunnla s,7-13</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Danning, leik og læring s,14-16</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Barns medverknad s,17</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Fagområda s,18-31</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Barnehagensdigitale praksis, s,32</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Mat og kosthald s.33</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Barnehagens bursdag,  s,34</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Planlegging,dokumentasjon og vurdering s, 35</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Samarbeid barnehage- heim s,36</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Utviklings/samarbeid mål s,37</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Foreldråd og samarbeidutval s,38</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Samarbeid med andre instansar s,39-40</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Kontaktinformasjon s,42</a:t>
            </a:r>
            <a:br>
              <a:rPr lang="nn-NO" sz="1000" dirty="0">
                <a:solidFill>
                  <a:schemeClr val="accent1">
                    <a:lumMod val="75000"/>
                  </a:schemeClr>
                </a:solidFill>
                <a:latin typeface="Calibri" panose="020F0502020204030204" pitchFamily="34" charset="0"/>
                <a:cs typeface="Calibri" panose="020F0502020204030204" pitchFamily="34" charset="0"/>
              </a:rPr>
            </a:br>
            <a:r>
              <a:rPr lang="nn-NO" sz="1000" dirty="0">
                <a:solidFill>
                  <a:schemeClr val="accent1">
                    <a:lumMod val="75000"/>
                  </a:schemeClr>
                </a:solidFill>
                <a:latin typeface="Calibri" panose="020F0502020204030204" pitchFamily="34" charset="0"/>
                <a:cs typeface="Calibri" panose="020F0502020204030204" pitchFamily="34" charset="0"/>
              </a:rPr>
              <a:t>Eiger og styremøter s, 42</a:t>
            </a:r>
            <a:br>
              <a:rPr lang="nn-NO" sz="1000" b="1" dirty="0">
                <a:solidFill>
                  <a:schemeClr val="accent1">
                    <a:lumMod val="75000"/>
                  </a:schemeClr>
                </a:solidFill>
                <a:latin typeface="Calibri" panose="020F0502020204030204" pitchFamily="34" charset="0"/>
                <a:cs typeface="Calibri" panose="020F0502020204030204" pitchFamily="34" charset="0"/>
              </a:rPr>
            </a:br>
            <a:br>
              <a:rPr lang="nn-NO" sz="1000" b="1" dirty="0">
                <a:solidFill>
                  <a:schemeClr val="lt1"/>
                </a:solidFill>
                <a:latin typeface="Calibri" panose="020F0502020204030204" pitchFamily="34" charset="0"/>
                <a:cs typeface="Calibri" panose="020F0502020204030204" pitchFamily="34" charset="0"/>
              </a:rPr>
            </a:br>
            <a:br>
              <a:rPr lang="no-NO" sz="1000" b="1" dirty="0">
                <a:solidFill>
                  <a:schemeClr val="lt1"/>
                </a:solidFill>
                <a:latin typeface="Calibri" panose="020F0502020204030204" pitchFamily="34" charset="0"/>
                <a:cs typeface="Calibri" panose="020F0502020204030204" pitchFamily="34" charset="0"/>
              </a:rPr>
            </a:br>
            <a:br>
              <a:rPr lang="no-NO" sz="1080" b="1" dirty="0">
                <a:solidFill>
                  <a:schemeClr val="lt1"/>
                </a:solidFill>
              </a:rPr>
            </a:br>
            <a:br>
              <a:rPr lang="no-NO" sz="1080" b="1" dirty="0">
                <a:solidFill>
                  <a:schemeClr val="lt1"/>
                </a:solidFill>
              </a:rPr>
            </a:br>
            <a:endParaRPr sz="1080" dirty="0">
              <a:solidFill>
                <a:schemeClr val="lt1"/>
              </a:solidFill>
            </a:endParaRPr>
          </a:p>
        </p:txBody>
      </p:sp>
      <p:sp>
        <p:nvSpPr>
          <p:cNvPr id="103" name="Google Shape;103;p14"/>
          <p:cNvSpPr txBox="1">
            <a:spLocks noGrp="1"/>
          </p:cNvSpPr>
          <p:nvPr>
            <p:ph type="body" idx="1"/>
          </p:nvPr>
        </p:nvSpPr>
        <p:spPr>
          <a:xfrm>
            <a:off x="3387969" y="572852"/>
            <a:ext cx="5216478" cy="5856312"/>
          </a:xfrm>
          <a:prstGeom prst="rect">
            <a:avLst/>
          </a:prstGeom>
          <a:noFill/>
          <a:ln>
            <a:noFill/>
          </a:ln>
        </p:spPr>
        <p:txBody>
          <a:bodyPr spcFirstLastPara="1" wrap="square" lIns="91425" tIns="45700" rIns="91425" bIns="45700" anchor="t" anchorCtr="0">
            <a:noAutofit/>
          </a:bodyPr>
          <a:lstStyle/>
          <a:p>
            <a:pPr marL="0" lvl="0" indent="0" rtl="0">
              <a:spcBef>
                <a:spcPts val="480"/>
              </a:spcBef>
              <a:spcAft>
                <a:spcPts val="0"/>
              </a:spcAft>
              <a:buSzPts val="2040"/>
              <a:buNone/>
            </a:pPr>
            <a:r>
              <a:rPr lang="nn-NO" sz="1800" b="1" dirty="0">
                <a:solidFill>
                  <a:srgbClr val="002060"/>
                </a:solidFill>
                <a:latin typeface="Calibri" panose="020F0502020204030204" pitchFamily="34" charset="0"/>
                <a:cs typeface="Calibri" panose="020F0502020204030204" pitchFamily="34" charset="0"/>
              </a:rPr>
              <a:t>Velkomen til barnehageår 2021/22</a:t>
            </a:r>
          </a:p>
          <a:p>
            <a:pPr marL="0" lvl="0" indent="0" rtl="0">
              <a:spcBef>
                <a:spcPts val="480"/>
              </a:spcBef>
              <a:spcAft>
                <a:spcPts val="0"/>
              </a:spcAft>
              <a:buSzPts val="2040"/>
              <a:buNone/>
            </a:pPr>
            <a:endParaRPr lang="nn-NO" b="1" dirty="0">
              <a:solidFill>
                <a:srgbClr val="66FF33"/>
              </a:solidFill>
            </a:endParaRPr>
          </a:p>
          <a:p>
            <a:pPr marL="0" lvl="0" indent="0" rtl="0">
              <a:lnSpc>
                <a:spcPct val="150000"/>
              </a:lnSpc>
              <a:spcBef>
                <a:spcPts val="240"/>
              </a:spcBef>
              <a:spcAft>
                <a:spcPts val="0"/>
              </a:spcAft>
              <a:buSzPts val="1020"/>
              <a:buNone/>
            </a:pPr>
            <a:r>
              <a:rPr lang="nn-NO" sz="1100" dirty="0">
                <a:latin typeface="Calibri" panose="020F0502020204030204" pitchFamily="34" charset="0"/>
                <a:cs typeface="Calibri" panose="020F0502020204030204" pitchFamily="34" charset="0"/>
              </a:rPr>
              <a:t>Du sit no med ein årsplan som gjeld for Solhaugen barnehage SA. Dette er ein overordna plan og dei ulike avdelingane vel metodar ut frå alder og bornas intresser for å nå måla sett i årsplanen. Det er viktig at dei ulike avdelingane får ha fokus på det som er viktig hjå dei, samstundes som heile barnehagen dreg i same retning. Kvar avdeling vil gjennom </a:t>
            </a:r>
            <a:r>
              <a:rPr lang="nn-NO" sz="1100" dirty="0">
                <a:solidFill>
                  <a:schemeClr val="tx1"/>
                </a:solidFill>
                <a:latin typeface="Calibri" panose="020F0502020204030204" pitchFamily="34" charset="0"/>
                <a:cs typeface="Calibri" panose="020F0502020204030204" pitchFamily="34" charset="0"/>
              </a:rPr>
              <a:t>månadsbrev og informasjon på KIDPLAN syngligjere kva dei er opptekne av og kva for </a:t>
            </a:r>
            <a:r>
              <a:rPr lang="nn-NO" sz="1100" dirty="0">
                <a:latin typeface="Calibri" panose="020F0502020204030204" pitchFamily="34" charset="0"/>
                <a:cs typeface="Calibri" panose="020F0502020204030204" pitchFamily="34" charset="0"/>
              </a:rPr>
              <a:t>fagormråder og mål som står i fokus.</a:t>
            </a:r>
          </a:p>
          <a:p>
            <a:pPr marL="0" lvl="0" indent="0" rtl="0">
              <a:lnSpc>
                <a:spcPct val="150000"/>
              </a:lnSpc>
              <a:spcBef>
                <a:spcPts val="280"/>
              </a:spcBef>
              <a:spcAft>
                <a:spcPts val="0"/>
              </a:spcAft>
              <a:buSzPts val="1190"/>
              <a:buNone/>
            </a:pPr>
            <a:r>
              <a:rPr lang="nn-NO" sz="1100" dirty="0">
                <a:solidFill>
                  <a:srgbClr val="002060"/>
                </a:solidFill>
                <a:latin typeface="Calibri" panose="020F0502020204030204" pitchFamily="34" charset="0"/>
                <a:cs typeface="Calibri" panose="020F0502020204030204" pitchFamily="34" charset="0"/>
              </a:rPr>
              <a:t>Solhaugen barnehagen: </a:t>
            </a:r>
          </a:p>
          <a:p>
            <a:pPr marL="0" lvl="0" indent="0" rtl="0">
              <a:lnSpc>
                <a:spcPct val="150000"/>
              </a:lnSpc>
              <a:spcBef>
                <a:spcPts val="280"/>
              </a:spcBef>
              <a:spcAft>
                <a:spcPts val="0"/>
              </a:spcAft>
              <a:buSzPts val="1190"/>
              <a:buNone/>
            </a:pPr>
            <a:r>
              <a:rPr lang="nn-NO" sz="1100" dirty="0">
                <a:solidFill>
                  <a:srgbClr val="FF0000"/>
                </a:solidFill>
                <a:latin typeface="Calibri" panose="020F0502020204030204" pitchFamily="34" charset="0"/>
                <a:cs typeface="Calibri" panose="020F0502020204030204" pitchFamily="34" charset="0"/>
              </a:rPr>
              <a:t> </a:t>
            </a:r>
            <a:r>
              <a:rPr lang="nn-NO" sz="1100" dirty="0">
                <a:solidFill>
                  <a:schemeClr val="tx1"/>
                </a:solidFill>
                <a:latin typeface="Calibri" panose="020F0502020204030204" pitchFamily="34" charset="0"/>
                <a:cs typeface="Calibri" panose="020F0502020204030204" pitchFamily="34" charset="0"/>
              </a:rPr>
              <a:t>Byggeriet :0-3 år,12 born </a:t>
            </a:r>
          </a:p>
          <a:p>
            <a:pPr marL="0" lvl="0" indent="0" rtl="0">
              <a:lnSpc>
                <a:spcPct val="150000"/>
              </a:lnSpc>
              <a:spcBef>
                <a:spcPts val="280"/>
              </a:spcBef>
              <a:spcAft>
                <a:spcPts val="0"/>
              </a:spcAft>
              <a:buSzPts val="1190"/>
              <a:buNone/>
            </a:pPr>
            <a:r>
              <a:rPr lang="nn-NO" sz="1100" dirty="0">
                <a:solidFill>
                  <a:schemeClr val="tx1"/>
                </a:solidFill>
                <a:latin typeface="Calibri" panose="020F0502020204030204" pitchFamily="34" charset="0"/>
                <a:cs typeface="Calibri" panose="020F0502020204030204" pitchFamily="34" charset="0"/>
              </a:rPr>
              <a:t>Fargeklatten: 3-5 år,15 born</a:t>
            </a:r>
          </a:p>
          <a:p>
            <a:pPr marL="0" lvl="0" indent="0" rtl="0">
              <a:lnSpc>
                <a:spcPct val="150000"/>
              </a:lnSpc>
              <a:spcBef>
                <a:spcPts val="280"/>
              </a:spcBef>
              <a:spcAft>
                <a:spcPts val="0"/>
              </a:spcAft>
              <a:buSzPts val="1190"/>
              <a:buNone/>
            </a:pPr>
            <a:r>
              <a:rPr lang="nn-NO" sz="1100" dirty="0">
                <a:solidFill>
                  <a:schemeClr val="tx1"/>
                </a:solidFill>
                <a:latin typeface="Calibri" panose="020F0502020204030204" pitchFamily="34" charset="0"/>
                <a:cs typeface="Calibri" panose="020F0502020204030204" pitchFamily="34" charset="0"/>
              </a:rPr>
              <a:t>Fabelkroken: 4-6 år ,15 born</a:t>
            </a:r>
          </a:p>
          <a:p>
            <a:pPr marL="0" indent="0">
              <a:lnSpc>
                <a:spcPct val="150000"/>
              </a:lnSpc>
              <a:spcBef>
                <a:spcPts val="280"/>
              </a:spcBef>
              <a:buSzPts val="1190"/>
              <a:buNone/>
            </a:pPr>
            <a:r>
              <a:rPr lang="nn-NO" sz="1100" dirty="0">
                <a:solidFill>
                  <a:schemeClr val="tx1"/>
                </a:solidFill>
                <a:latin typeface="Calibri" panose="020F0502020204030204" pitchFamily="34" charset="0"/>
                <a:cs typeface="Calibri" panose="020F0502020204030204" pitchFamily="34" charset="0"/>
              </a:rPr>
              <a:t>I august 2021 startar vi opp med 42 born i barnehagen. </a:t>
            </a:r>
          </a:p>
          <a:p>
            <a:pPr marL="0" indent="0">
              <a:lnSpc>
                <a:spcPct val="150000"/>
              </a:lnSpc>
              <a:spcBef>
                <a:spcPts val="280"/>
              </a:spcBef>
              <a:buSzPts val="1190"/>
              <a:buNone/>
            </a:pPr>
            <a:r>
              <a:rPr lang="nn-NO" sz="1100" dirty="0">
                <a:solidFill>
                  <a:schemeClr val="tx1"/>
                </a:solidFill>
                <a:latin typeface="Calibri" panose="020F0502020204030204" pitchFamily="34" charset="0"/>
                <a:cs typeface="Calibri" panose="020F0502020204030204" pitchFamily="34" charset="0"/>
              </a:rPr>
              <a:t>Vi vil eit supplerande opptak, det vil sei at dei som søkjer Solhaugen barnehage får plass. Difør kan endringar i gruppane skje.</a:t>
            </a:r>
            <a:endParaRPr sz="1100" dirty="0">
              <a:solidFill>
                <a:schemeClr val="tx1"/>
              </a:solidFill>
              <a:latin typeface="Calibri" panose="020F0502020204030204" pitchFamily="34" charset="0"/>
              <a:cs typeface="Calibri" panose="020F0502020204030204" pitchFamily="34" charset="0"/>
            </a:endParaRPr>
          </a:p>
          <a:p>
            <a:pPr marL="0" lvl="0" indent="0" rtl="0">
              <a:lnSpc>
                <a:spcPct val="150000"/>
              </a:lnSpc>
              <a:spcBef>
                <a:spcPts val="240"/>
              </a:spcBef>
              <a:spcAft>
                <a:spcPts val="0"/>
              </a:spcAft>
              <a:buSzPts val="1020"/>
              <a:buNone/>
            </a:pPr>
            <a:endParaRPr sz="1100" dirty="0">
              <a:latin typeface="Calibri" panose="020F0502020204030204" pitchFamily="34" charset="0"/>
              <a:cs typeface="Calibri" panose="020F0502020204030204" pitchFamily="34" charset="0"/>
            </a:endParaRPr>
          </a:p>
          <a:p>
            <a:pPr marL="0" lvl="0" indent="0" algn="l" rtl="0">
              <a:spcBef>
                <a:spcPts val="240"/>
              </a:spcBef>
              <a:spcAft>
                <a:spcPts val="0"/>
              </a:spcAft>
              <a:buSzPts val="1020"/>
              <a:buNone/>
            </a:pPr>
            <a:endParaRPr sz="1200" dirty="0"/>
          </a:p>
        </p:txBody>
      </p:sp>
      <p:sp>
        <p:nvSpPr>
          <p:cNvPr id="2" name="Plassholder for lysbildenummer 1">
            <a:extLst>
              <a:ext uri="{FF2B5EF4-FFF2-40B4-BE49-F238E27FC236}">
                <a16:creationId xmlns:a16="http://schemas.microsoft.com/office/drawing/2014/main" id="{F4244093-1AB5-44B7-A0C8-BEE7E7AAB72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5</a:t>
            </a:fld>
            <a:endParaRPr lang="no-NO"/>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title"/>
          </p:nvPr>
        </p:nvSpPr>
        <p:spPr>
          <a:xfrm>
            <a:off x="395525" y="548680"/>
            <a:ext cx="2098500" cy="5976664"/>
          </a:xfrm>
          <a:prstGeom prst="rect">
            <a:avLst/>
          </a:prstGeom>
          <a:solidFill>
            <a:schemeClr val="bg1"/>
          </a:solidFill>
          <a:ln>
            <a:solidFill>
              <a:srgbClr val="002060"/>
            </a:solidFill>
          </a:ln>
        </p:spPr>
        <p:txBody>
          <a:bodyPr spcFirstLastPara="1" wrap="square" lIns="91425" tIns="45700" rIns="91425" bIns="45700" anchor="ctr" anchorCtr="0">
            <a:noAutofit/>
          </a:bodyPr>
          <a:lstStyle/>
          <a:p>
            <a:pPr marL="171450" indent="-171450">
              <a:buClr>
                <a:schemeClr val="lt1"/>
              </a:buClr>
              <a:buSzPts val="1400"/>
              <a:buFont typeface="Wingdings" panose="05000000000000000000" pitchFamily="2" charset="2"/>
              <a:buChar char="§"/>
            </a:pPr>
            <a:r>
              <a:rPr lang="nb-NO" sz="1000" b="1" dirty="0">
                <a:solidFill>
                  <a:srgbClr val="002060"/>
                </a:solidFill>
                <a:latin typeface="Calibri" panose="020F0502020204030204" pitchFamily="34" charset="0"/>
                <a:cs typeface="Calibri" panose="020F0502020204030204" pitchFamily="34" charset="0"/>
              </a:rPr>
              <a:t>Årets utviklingsmål:</a:t>
            </a:r>
            <a:br>
              <a:rPr lang="nb-NO" sz="1000" dirty="0">
                <a:solidFill>
                  <a:srgbClr val="002060"/>
                </a:solidFill>
                <a:latin typeface="Calibri" panose="020F0502020204030204" pitchFamily="34" charset="0"/>
                <a:cs typeface="Calibri" panose="020F0502020204030204" pitchFamily="34" charset="0"/>
              </a:rPr>
            </a:br>
            <a:br>
              <a:rPr lang="nb-NO" sz="1000" dirty="0">
                <a:solidFill>
                  <a:srgbClr val="002060"/>
                </a:solidFill>
                <a:latin typeface="Calibri" panose="020F0502020204030204" pitchFamily="34" charset="0"/>
                <a:cs typeface="Calibri" panose="020F0502020204030204" pitchFamily="34" charset="0"/>
              </a:rPr>
            </a:br>
            <a:r>
              <a:rPr lang="nb-NO" sz="1000" dirty="0">
                <a:solidFill>
                  <a:srgbClr val="002060"/>
                </a:solidFill>
                <a:latin typeface="Calibri" panose="020F0502020204030204" pitchFamily="34" charset="0"/>
                <a:cs typeface="Calibri" panose="020F0502020204030204" pitchFamily="34" charset="0"/>
              </a:rPr>
              <a:t>Skape positive relasjoner mellom </a:t>
            </a:r>
            <a:r>
              <a:rPr lang="nb-NO" sz="1000" dirty="0" err="1">
                <a:solidFill>
                  <a:srgbClr val="002060"/>
                </a:solidFill>
                <a:latin typeface="Calibri" panose="020F0502020204030204" pitchFamily="34" charset="0"/>
                <a:cs typeface="Calibri" panose="020F0502020204030204" pitchFamily="34" charset="0"/>
              </a:rPr>
              <a:t>born</a:t>
            </a:r>
            <a:br>
              <a:rPr lang="nb-NO" sz="1000" dirty="0">
                <a:solidFill>
                  <a:srgbClr val="002060"/>
                </a:solidFill>
                <a:latin typeface="Calibri" panose="020F0502020204030204" pitchFamily="34" charset="0"/>
                <a:cs typeface="Calibri" panose="020F0502020204030204" pitchFamily="34" charset="0"/>
              </a:rPr>
            </a:br>
            <a:r>
              <a:rPr lang="nb-NO" sz="1000" dirty="0" err="1">
                <a:solidFill>
                  <a:srgbClr val="002060"/>
                </a:solidFill>
                <a:latin typeface="Calibri" panose="020F0502020204030204" pitchFamily="34" charset="0"/>
                <a:cs typeface="Calibri" panose="020F0502020204030204" pitchFamily="34" charset="0"/>
              </a:rPr>
              <a:t>Fremje</a:t>
            </a:r>
            <a:r>
              <a:rPr lang="nb-NO" sz="1000" dirty="0">
                <a:solidFill>
                  <a:srgbClr val="002060"/>
                </a:solidFill>
                <a:latin typeface="Calibri" panose="020F0502020204030204" pitchFamily="34" charset="0"/>
                <a:cs typeface="Calibri" panose="020F0502020204030204" pitchFamily="34" charset="0"/>
              </a:rPr>
              <a:t> </a:t>
            </a:r>
            <a:r>
              <a:rPr lang="nb-NO" sz="1000" dirty="0" err="1">
                <a:solidFill>
                  <a:srgbClr val="002060"/>
                </a:solidFill>
                <a:latin typeface="Calibri" panose="020F0502020204030204" pitchFamily="34" charset="0"/>
                <a:cs typeface="Calibri" panose="020F0502020204030204" pitchFamily="34" charset="0"/>
              </a:rPr>
              <a:t>inkludernade</a:t>
            </a:r>
            <a:r>
              <a:rPr lang="nb-NO" sz="1000" dirty="0">
                <a:solidFill>
                  <a:srgbClr val="002060"/>
                </a:solidFill>
                <a:latin typeface="Calibri" panose="020F0502020204030204" pitchFamily="34" charset="0"/>
                <a:cs typeface="Calibri" panose="020F0502020204030204" pitchFamily="34" charset="0"/>
              </a:rPr>
              <a:t> leike og læringsmiljø</a:t>
            </a:r>
            <a:br>
              <a:rPr lang="no-NO" sz="1000" dirty="0">
                <a:solidFill>
                  <a:srgbClr val="002060"/>
                </a:solidFill>
                <a:latin typeface="Calibri" panose="020F0502020204030204" pitchFamily="34" charset="0"/>
                <a:cs typeface="Calibri" panose="020F0502020204030204" pitchFamily="34" charset="0"/>
              </a:rPr>
            </a:br>
            <a:br>
              <a:rPr lang="nb-NO" sz="1000" dirty="0">
                <a:solidFill>
                  <a:srgbClr val="002060"/>
                </a:solidFill>
                <a:latin typeface="Calibri" panose="020F0502020204030204" pitchFamily="34" charset="0"/>
                <a:cs typeface="Calibri" panose="020F0502020204030204" pitchFamily="34" charset="0"/>
              </a:rPr>
            </a:br>
            <a:r>
              <a:rPr lang="nb-NO" sz="1000" i="1" dirty="0">
                <a:solidFill>
                  <a:srgbClr val="002060"/>
                </a:solidFill>
                <a:latin typeface="Calibri" panose="020F0502020204030204" pitchFamily="34" charset="0"/>
                <a:cs typeface="Calibri" panose="020F0502020204030204" pitchFamily="34" charset="0"/>
              </a:rPr>
              <a:t>Gjennom gode </a:t>
            </a:r>
            <a:r>
              <a:rPr lang="nb-NO" sz="1000" i="1" dirty="0" err="1">
                <a:solidFill>
                  <a:srgbClr val="002060"/>
                </a:solidFill>
                <a:latin typeface="Calibri" panose="020F0502020204030204" pitchFamily="34" charset="0"/>
                <a:cs typeface="Calibri" panose="020F0502020204030204" pitchFamily="34" charset="0"/>
              </a:rPr>
              <a:t>holdningar</a:t>
            </a:r>
            <a:r>
              <a:rPr lang="nb-NO" sz="1000" i="1" dirty="0">
                <a:solidFill>
                  <a:srgbClr val="002060"/>
                </a:solidFill>
                <a:latin typeface="Calibri" panose="020F0502020204030204" pitchFamily="34" charset="0"/>
                <a:cs typeface="Calibri" panose="020F0502020204030204" pitchFamily="34" charset="0"/>
              </a:rPr>
              <a:t> og </a:t>
            </a:r>
            <a:r>
              <a:rPr lang="nb-NO" sz="1000" i="1" dirty="0" err="1">
                <a:solidFill>
                  <a:srgbClr val="002060"/>
                </a:solidFill>
                <a:latin typeface="Calibri" panose="020F0502020204030204" pitchFamily="34" charset="0"/>
                <a:cs typeface="Calibri" panose="020F0502020204030204" pitchFamily="34" charset="0"/>
              </a:rPr>
              <a:t>handlingar</a:t>
            </a:r>
            <a:r>
              <a:rPr lang="nb-NO" sz="1000" i="1" dirty="0">
                <a:solidFill>
                  <a:srgbClr val="002060"/>
                </a:solidFill>
                <a:latin typeface="Calibri" panose="020F0502020204030204" pitchFamily="34" charset="0"/>
                <a:cs typeface="Calibri" panose="020F0502020204030204" pitchFamily="34" charset="0"/>
              </a:rPr>
              <a:t> skal </a:t>
            </a:r>
            <a:r>
              <a:rPr lang="nb-NO" sz="1000" i="1" dirty="0" err="1">
                <a:solidFill>
                  <a:srgbClr val="002060"/>
                </a:solidFill>
                <a:latin typeface="Calibri" panose="020F0502020204030204" pitchFamily="34" charset="0"/>
                <a:cs typeface="Calibri" panose="020F0502020204030204" pitchFamily="34" charset="0"/>
              </a:rPr>
              <a:t>dei</a:t>
            </a:r>
            <a:r>
              <a:rPr lang="nb-NO" sz="1000" i="1" dirty="0">
                <a:solidFill>
                  <a:srgbClr val="002060"/>
                </a:solidFill>
                <a:latin typeface="Calibri" panose="020F0502020204030204" pitchFamily="34" charset="0"/>
                <a:cs typeface="Calibri" panose="020F0502020204030204" pitchFamily="34" charset="0"/>
              </a:rPr>
              <a:t> </a:t>
            </a:r>
            <a:r>
              <a:rPr lang="nb-NO" sz="1000" i="1" dirty="0" err="1">
                <a:solidFill>
                  <a:srgbClr val="002060"/>
                </a:solidFill>
                <a:latin typeface="Calibri" panose="020F0502020204030204" pitchFamily="34" charset="0"/>
                <a:cs typeface="Calibri" panose="020F0502020204030204" pitchFamily="34" charset="0"/>
              </a:rPr>
              <a:t>vaksne</a:t>
            </a:r>
            <a:r>
              <a:rPr lang="nb-NO" sz="1000" i="1" dirty="0">
                <a:solidFill>
                  <a:srgbClr val="002060"/>
                </a:solidFill>
                <a:latin typeface="Calibri" panose="020F0502020204030204" pitchFamily="34" charset="0"/>
                <a:cs typeface="Calibri" panose="020F0502020204030204" pitchFamily="34" charset="0"/>
              </a:rPr>
              <a:t> sikre </a:t>
            </a:r>
            <a:r>
              <a:rPr lang="nb-NO" sz="1000" i="1" dirty="0" err="1">
                <a:solidFill>
                  <a:srgbClr val="002060"/>
                </a:solidFill>
                <a:latin typeface="Calibri" panose="020F0502020204030204" pitchFamily="34" charset="0"/>
                <a:cs typeface="Calibri" panose="020F0502020204030204" pitchFamily="34" charset="0"/>
              </a:rPr>
              <a:t>eit</a:t>
            </a:r>
            <a:r>
              <a:rPr lang="nb-NO" sz="1000" i="1" dirty="0">
                <a:solidFill>
                  <a:srgbClr val="002060"/>
                </a:solidFill>
                <a:latin typeface="Calibri" panose="020F0502020204030204" pitchFamily="34" charset="0"/>
                <a:cs typeface="Calibri" panose="020F0502020204030204" pitchFamily="34" charset="0"/>
              </a:rPr>
              <a:t> </a:t>
            </a:r>
            <a:r>
              <a:rPr lang="nb-NO" sz="1000" i="1" dirty="0" err="1">
                <a:solidFill>
                  <a:srgbClr val="002060"/>
                </a:solidFill>
                <a:latin typeface="Calibri" panose="020F0502020204030204" pitchFamily="34" charset="0"/>
                <a:cs typeface="Calibri" panose="020F0502020204030204" pitchFamily="34" charset="0"/>
              </a:rPr>
              <a:t>inkluderande</a:t>
            </a:r>
            <a:r>
              <a:rPr lang="nb-NO" sz="1000" i="1" dirty="0">
                <a:solidFill>
                  <a:srgbClr val="002060"/>
                </a:solidFill>
                <a:latin typeface="Calibri" panose="020F0502020204030204" pitchFamily="34" charset="0"/>
                <a:cs typeface="Calibri" panose="020F0502020204030204" pitchFamily="34" charset="0"/>
              </a:rPr>
              <a:t> leike og læringsmiljø for alle </a:t>
            </a:r>
            <a:r>
              <a:rPr lang="nb-NO" sz="1000" i="1" dirty="0" err="1">
                <a:solidFill>
                  <a:srgbClr val="002060"/>
                </a:solidFill>
                <a:latin typeface="Calibri" panose="020F0502020204030204" pitchFamily="34" charset="0"/>
                <a:cs typeface="Calibri" panose="020F0502020204030204" pitchFamily="34" charset="0"/>
              </a:rPr>
              <a:t>born</a:t>
            </a:r>
            <a:r>
              <a:rPr lang="nb-NO" sz="1000" i="1" dirty="0">
                <a:solidFill>
                  <a:srgbClr val="002060"/>
                </a:solidFill>
                <a:latin typeface="Calibri" panose="020F0502020204030204" pitchFamily="34" charset="0"/>
                <a:cs typeface="Calibri" panose="020F0502020204030204" pitchFamily="34" charset="0"/>
              </a:rPr>
              <a:t>.</a:t>
            </a:r>
            <a:br>
              <a:rPr lang="nb-NO" sz="1000" i="1" dirty="0">
                <a:solidFill>
                  <a:srgbClr val="002060"/>
                </a:solidFill>
                <a:latin typeface="Calibri" panose="020F0502020204030204" pitchFamily="34" charset="0"/>
                <a:cs typeface="Calibri" panose="020F0502020204030204" pitchFamily="34" charset="0"/>
              </a:rPr>
            </a:br>
            <a:br>
              <a:rPr lang="no-NO" sz="1000" dirty="0">
                <a:solidFill>
                  <a:srgbClr val="002060"/>
                </a:solidFill>
                <a:latin typeface="Calibri" panose="020F0502020204030204" pitchFamily="34" charset="0"/>
                <a:cs typeface="Calibri" panose="020F0502020204030204" pitchFamily="34" charset="0"/>
              </a:rPr>
            </a:br>
            <a:endParaRPr sz="1000" dirty="0">
              <a:solidFill>
                <a:srgbClr val="002060"/>
              </a:solidFill>
              <a:latin typeface="Calibri" panose="020F0502020204030204" pitchFamily="34" charset="0"/>
              <a:cs typeface="Calibri" panose="020F0502020204030204" pitchFamily="34" charset="0"/>
            </a:endParaRPr>
          </a:p>
        </p:txBody>
      </p:sp>
      <p:sp>
        <p:nvSpPr>
          <p:cNvPr id="110" name="Google Shape;110;p15"/>
          <p:cNvSpPr txBox="1">
            <a:spLocks noGrp="1"/>
          </p:cNvSpPr>
          <p:nvPr>
            <p:ph type="body" idx="1"/>
          </p:nvPr>
        </p:nvSpPr>
        <p:spPr>
          <a:xfrm>
            <a:off x="2987824" y="548680"/>
            <a:ext cx="5853336" cy="5976664"/>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581"/>
              <a:buNone/>
            </a:pPr>
            <a:endParaRPr sz="1860" b="1" dirty="0">
              <a:solidFill>
                <a:srgbClr val="64BCA7"/>
              </a:solidFill>
            </a:endParaRPr>
          </a:p>
          <a:p>
            <a:pPr marL="0" lvl="0" indent="0" algn="l" rtl="0">
              <a:lnSpc>
                <a:spcPct val="80000"/>
              </a:lnSpc>
              <a:spcBef>
                <a:spcPts val="372"/>
              </a:spcBef>
              <a:spcAft>
                <a:spcPts val="0"/>
              </a:spcAft>
              <a:buSzPts val="1581"/>
              <a:buNone/>
            </a:pPr>
            <a:r>
              <a:rPr lang="nn-NO" sz="1800" b="1" dirty="0">
                <a:solidFill>
                  <a:srgbClr val="002060"/>
                </a:solidFill>
                <a:latin typeface="Calibri" panose="020F0502020204030204" pitchFamily="34" charset="0"/>
                <a:cs typeface="Calibri" panose="020F0502020204030204" pitchFamily="34" charset="0"/>
              </a:rPr>
              <a:t>Pedagogisk plattform</a:t>
            </a:r>
          </a:p>
          <a:p>
            <a:pPr marL="0" lvl="0" indent="0" algn="l" rtl="0">
              <a:lnSpc>
                <a:spcPct val="80000"/>
              </a:lnSpc>
              <a:spcBef>
                <a:spcPts val="372"/>
              </a:spcBef>
              <a:spcAft>
                <a:spcPts val="0"/>
              </a:spcAft>
              <a:buSzPts val="1581"/>
              <a:buNone/>
            </a:pPr>
            <a:endParaRPr lang="nn-NO" sz="1100" dirty="0"/>
          </a:p>
          <a:p>
            <a:pPr marL="0" indent="0">
              <a:lnSpc>
                <a:spcPct val="80000"/>
              </a:lnSpc>
              <a:spcBef>
                <a:spcPts val="217"/>
              </a:spcBef>
              <a:buSzPts val="922"/>
              <a:buNone/>
            </a:pPr>
            <a:r>
              <a:rPr lang="nn-NO" sz="1100" dirty="0">
                <a:latin typeface="Calibri" panose="020F0502020204030204" pitchFamily="34" charset="0"/>
                <a:cs typeface="Calibri" panose="020F0502020204030204" pitchFamily="34" charset="0"/>
              </a:rPr>
              <a:t>Kvart barn er eit unikt individ som skal bli møtt med respekt, omsorg og likeverd i vår barnehage. Barnehagen skal være ein arena for å gje alle barn positive relasjonar til andre barn og til vaksne, og skal bringe barn i læringsposisjon så dei får utvikle seg i positivt samspel med andre menneskjer. </a:t>
            </a:r>
            <a:r>
              <a:rPr lang="nn-NO" sz="1100" dirty="0">
                <a:solidFill>
                  <a:schemeClr val="tx1"/>
                </a:solidFill>
                <a:latin typeface="Calibri" panose="020F0502020204030204" pitchFamily="34" charset="0"/>
                <a:cs typeface="Calibri" panose="020F0502020204030204" pitchFamily="34" charset="0"/>
              </a:rPr>
              <a:t>Refleksjon over eiga praksis er den viktigaste metoden for å utvikle den vaksne sin relasjonskompetanse. Druglie (2010)  hevdar at barnehagar med høg relasjonskvalitet er ein kvalitativ godt stad for born å vere</a:t>
            </a:r>
            <a:r>
              <a:rPr lang="nn-NO" sz="1100" dirty="0">
                <a:solidFill>
                  <a:srgbClr val="FF0000"/>
                </a:solidFill>
                <a:latin typeface="Calibri" panose="020F0502020204030204" pitchFamily="34" charset="0"/>
                <a:cs typeface="Calibri" panose="020F0502020204030204" pitchFamily="34" charset="0"/>
              </a:rPr>
              <a:t>. </a:t>
            </a:r>
          </a:p>
          <a:p>
            <a:pPr marL="0" lvl="0" indent="0" algn="l" rtl="0">
              <a:lnSpc>
                <a:spcPct val="80000"/>
              </a:lnSpc>
              <a:spcBef>
                <a:spcPts val="217"/>
              </a:spcBef>
              <a:spcAft>
                <a:spcPts val="0"/>
              </a:spcAft>
              <a:buSzPts val="922"/>
              <a:buNone/>
            </a:pPr>
            <a:r>
              <a:rPr lang="nn-NO" sz="1100" dirty="0">
                <a:latin typeface="Calibri" panose="020F0502020204030204" pitchFamily="34" charset="0"/>
                <a:cs typeface="Calibri" panose="020F0502020204030204" pitchFamily="34" charset="0"/>
              </a:rPr>
              <a:t>I Solhaugen barnehage har vi personale med kompetanse innan ulike relasjonsverktøy som DUÅ, ICDP, Dialog, COS og Vere saman.</a:t>
            </a:r>
          </a:p>
          <a:p>
            <a:pPr marL="0" lvl="0" indent="0" algn="l" rtl="0">
              <a:lnSpc>
                <a:spcPct val="80000"/>
              </a:lnSpc>
              <a:spcBef>
                <a:spcPts val="217"/>
              </a:spcBef>
              <a:spcAft>
                <a:spcPts val="0"/>
              </a:spcAft>
              <a:buSzPts val="922"/>
              <a:buNone/>
            </a:pPr>
            <a:r>
              <a:rPr lang="nn-NO" sz="1100" dirty="0">
                <a:latin typeface="Calibri" panose="020F0502020204030204" pitchFamily="34" charset="0"/>
                <a:cs typeface="Calibri" panose="020F0502020204030204" pitchFamily="34" charset="0"/>
              </a:rPr>
              <a:t>Felles for dei ulike metodane er forståinga av barns åtferd og koleis me vaksne i møte med ulike born kan fremje ei oppleving av anerkjenning, respekt og likeverd, som bidreg til livsmeistring. </a:t>
            </a:r>
          </a:p>
          <a:p>
            <a:pPr marL="0" lvl="0" indent="0" algn="l" rtl="0">
              <a:lnSpc>
                <a:spcPct val="80000"/>
              </a:lnSpc>
              <a:spcBef>
                <a:spcPts val="217"/>
              </a:spcBef>
              <a:spcAft>
                <a:spcPts val="0"/>
              </a:spcAft>
              <a:buSzPts val="922"/>
              <a:buNone/>
            </a:pPr>
            <a:endParaRPr lang="nn-NO" sz="1100" dirty="0">
              <a:latin typeface="Calibri" panose="020F0502020204030204" pitchFamily="34" charset="0"/>
              <a:cs typeface="Calibri" panose="020F0502020204030204" pitchFamily="34" charset="0"/>
            </a:endParaRPr>
          </a:p>
          <a:p>
            <a:pPr marL="0" lvl="0" indent="0" algn="l" rtl="0">
              <a:lnSpc>
                <a:spcPct val="80000"/>
              </a:lnSpc>
              <a:spcBef>
                <a:spcPts val="217"/>
              </a:spcBef>
              <a:spcAft>
                <a:spcPts val="0"/>
              </a:spcAft>
              <a:buSzPts val="922"/>
              <a:buNone/>
            </a:pPr>
            <a:r>
              <a:rPr lang="nn-NO" sz="1100" b="1" u="sng" dirty="0">
                <a:solidFill>
                  <a:srgbClr val="002060"/>
                </a:solidFill>
                <a:latin typeface="Calibri" panose="020F0502020204030204" pitchFamily="34" charset="0"/>
                <a:cs typeface="Calibri" panose="020F0502020204030204" pitchFamily="34" charset="0"/>
              </a:rPr>
              <a:t>DUÅ:</a:t>
            </a:r>
          </a:p>
          <a:p>
            <a:pPr marL="0" indent="-182880">
              <a:lnSpc>
                <a:spcPct val="80000"/>
              </a:lnSpc>
              <a:spcBef>
                <a:spcPts val="155"/>
              </a:spcBef>
              <a:buSzPts val="659"/>
            </a:pPr>
            <a:r>
              <a:rPr lang="nn-NO" sz="1000" dirty="0">
                <a:solidFill>
                  <a:schemeClr val="tx1"/>
                </a:solidFill>
                <a:latin typeface="Calibri" panose="020F0502020204030204" pitchFamily="34" charset="0"/>
                <a:cs typeface="Calibri" panose="020F0502020204030204" pitchFamily="34" charset="0"/>
              </a:rPr>
              <a:t>Skape positive relasjonar til barn</a:t>
            </a:r>
          </a:p>
          <a:p>
            <a:pPr marL="0" indent="-182880">
              <a:lnSpc>
                <a:spcPct val="80000"/>
              </a:lnSpc>
              <a:spcBef>
                <a:spcPts val="155"/>
              </a:spcBef>
              <a:buSzPts val="659"/>
            </a:pPr>
            <a:r>
              <a:rPr lang="nn-NO" sz="1000" dirty="0">
                <a:solidFill>
                  <a:schemeClr val="tx1"/>
                </a:solidFill>
                <a:latin typeface="Calibri" panose="020F0502020204030204" pitchFamily="34" charset="0"/>
                <a:cs typeface="Calibri" panose="020F0502020204030204" pitchFamily="34" charset="0"/>
              </a:rPr>
              <a:t>Fremje sosial og emosjonell kompetanse hjå born</a:t>
            </a:r>
          </a:p>
          <a:p>
            <a:pPr marL="0" indent="-182880">
              <a:lnSpc>
                <a:spcPct val="80000"/>
              </a:lnSpc>
              <a:spcBef>
                <a:spcPts val="155"/>
              </a:spcBef>
              <a:buSzPts val="659"/>
            </a:pPr>
            <a:r>
              <a:rPr lang="nn-NO" sz="1000" dirty="0">
                <a:solidFill>
                  <a:schemeClr val="tx1"/>
                </a:solidFill>
                <a:latin typeface="Calibri" panose="020F0502020204030204" pitchFamily="34" charset="0"/>
                <a:cs typeface="Calibri" panose="020F0502020204030204" pitchFamily="34" charset="0"/>
              </a:rPr>
              <a:t>Bringe born i læringsposisjon</a:t>
            </a:r>
          </a:p>
          <a:p>
            <a:pPr marL="0" indent="-182880">
              <a:lnSpc>
                <a:spcPct val="80000"/>
              </a:lnSpc>
              <a:spcBef>
                <a:spcPts val="155"/>
              </a:spcBef>
              <a:buSzPts val="659"/>
            </a:pPr>
            <a:r>
              <a:rPr lang="nn-NO" sz="1000" dirty="0" err="1">
                <a:solidFill>
                  <a:schemeClr val="tx1"/>
                </a:solidFill>
                <a:latin typeface="Calibri" panose="020F0502020204030204" pitchFamily="34" charset="0"/>
                <a:cs typeface="Calibri" panose="020F0502020204030204" pitchFamily="34" charset="0"/>
              </a:rPr>
              <a:t>Forebyggje</a:t>
            </a:r>
            <a:r>
              <a:rPr lang="nn-NO" sz="1000" dirty="0">
                <a:solidFill>
                  <a:schemeClr val="tx1"/>
                </a:solidFill>
                <a:latin typeface="Calibri" panose="020F0502020204030204" pitchFamily="34" charset="0"/>
                <a:cs typeface="Calibri" panose="020F0502020204030204" pitchFamily="34" charset="0"/>
              </a:rPr>
              <a:t> uro og åtferdsvanskar</a:t>
            </a:r>
          </a:p>
          <a:p>
            <a:pPr marL="0" indent="-182880">
              <a:lnSpc>
                <a:spcPct val="80000"/>
              </a:lnSpc>
              <a:spcBef>
                <a:spcPts val="155"/>
              </a:spcBef>
              <a:buSzPts val="659"/>
            </a:pPr>
            <a:r>
              <a:rPr lang="nn-NO" sz="1000" dirty="0">
                <a:solidFill>
                  <a:schemeClr val="tx1"/>
                </a:solidFill>
                <a:latin typeface="Calibri" panose="020F0502020204030204" pitchFamily="34" charset="0"/>
                <a:cs typeface="Calibri" panose="020F0502020204030204" pitchFamily="34" charset="0"/>
              </a:rPr>
              <a:t>Korleis få borna si merksemd</a:t>
            </a:r>
          </a:p>
          <a:p>
            <a:pPr marL="0" indent="-182880">
              <a:lnSpc>
                <a:spcPct val="80000"/>
              </a:lnSpc>
              <a:spcBef>
                <a:spcPts val="155"/>
              </a:spcBef>
              <a:buSzPts val="659"/>
            </a:pPr>
            <a:r>
              <a:rPr lang="nn-NO" sz="1000" dirty="0">
                <a:solidFill>
                  <a:schemeClr val="tx1"/>
                </a:solidFill>
                <a:latin typeface="Calibri" panose="020F0502020204030204" pitchFamily="34" charset="0"/>
                <a:cs typeface="Calibri" panose="020F0502020204030204" pitchFamily="34" charset="0"/>
              </a:rPr>
              <a:t>Skape ro i overgangssituasjonar</a:t>
            </a:r>
          </a:p>
          <a:p>
            <a:pPr marL="0" indent="-182880">
              <a:lnSpc>
                <a:spcPct val="80000"/>
              </a:lnSpc>
              <a:spcBef>
                <a:spcPts val="155"/>
              </a:spcBef>
              <a:buSzPts val="659"/>
            </a:pPr>
            <a:r>
              <a:rPr lang="nn-NO" sz="1000" dirty="0">
                <a:solidFill>
                  <a:schemeClr val="tx1"/>
                </a:solidFill>
                <a:latin typeface="Calibri" panose="020F0502020204030204" pitchFamily="34" charset="0"/>
                <a:cs typeface="Calibri" panose="020F0502020204030204" pitchFamily="34" charset="0"/>
              </a:rPr>
              <a:t>Korleis skape motivasjon for læring og endring</a:t>
            </a:r>
          </a:p>
          <a:p>
            <a:pPr marL="0" indent="-182880">
              <a:lnSpc>
                <a:spcPct val="80000"/>
              </a:lnSpc>
              <a:spcBef>
                <a:spcPts val="155"/>
              </a:spcBef>
              <a:buSzPts val="659"/>
            </a:pPr>
            <a:r>
              <a:rPr lang="nn-NO" sz="1000" dirty="0">
                <a:solidFill>
                  <a:schemeClr val="tx1"/>
                </a:solidFill>
                <a:latin typeface="Calibri" panose="020F0502020204030204" pitchFamily="34" charset="0"/>
                <a:cs typeface="Calibri" panose="020F0502020204030204" pitchFamily="34" charset="0"/>
              </a:rPr>
              <a:t>Tilpasse konsekvensar</a:t>
            </a:r>
          </a:p>
          <a:p>
            <a:pPr marL="0" indent="-182880">
              <a:lnSpc>
                <a:spcPct val="80000"/>
              </a:lnSpc>
              <a:spcBef>
                <a:spcPts val="155"/>
              </a:spcBef>
              <a:buSzPts val="659"/>
            </a:pPr>
            <a:r>
              <a:rPr lang="nn-NO" sz="1000" dirty="0">
                <a:solidFill>
                  <a:schemeClr val="tx1"/>
                </a:solidFill>
                <a:latin typeface="Calibri" panose="020F0502020204030204" pitchFamily="34" charset="0"/>
                <a:cs typeface="Calibri" panose="020F0502020204030204" pitchFamily="34" charset="0"/>
              </a:rPr>
              <a:t>Korleis legge til rette for godt samarbeid med foreldre</a:t>
            </a:r>
          </a:p>
          <a:p>
            <a:pPr marL="0" lvl="0" indent="0" algn="l" rtl="0">
              <a:lnSpc>
                <a:spcPct val="80000"/>
              </a:lnSpc>
              <a:spcBef>
                <a:spcPts val="217"/>
              </a:spcBef>
              <a:spcAft>
                <a:spcPts val="0"/>
              </a:spcAft>
              <a:buSzPts val="922"/>
              <a:buNone/>
            </a:pPr>
            <a:r>
              <a:rPr lang="nn-NO" sz="1100" b="1" u="sng" dirty="0">
                <a:solidFill>
                  <a:srgbClr val="002060"/>
                </a:solidFill>
                <a:latin typeface="Calibri" panose="020F0502020204030204" pitchFamily="34" charset="0"/>
                <a:cs typeface="Calibri" panose="020F0502020204030204" pitchFamily="34" charset="0"/>
              </a:rPr>
              <a:t>ICDP / Dialog:  ulike tema for å fremje samspel med born</a:t>
            </a:r>
          </a:p>
          <a:p>
            <a:pPr marL="171450" indent="-171450">
              <a:lnSpc>
                <a:spcPct val="80000"/>
              </a:lnSpc>
              <a:spcBef>
                <a:spcPts val="217"/>
              </a:spcBef>
              <a:buSzPts val="922"/>
              <a:buFont typeface="Arial" panose="020B0604020202020204" pitchFamily="34" charset="0"/>
              <a:buChar char="•"/>
            </a:pPr>
            <a:r>
              <a:rPr lang="nb-NO" sz="1000" b="0" i="0" dirty="0">
                <a:solidFill>
                  <a:srgbClr val="212529"/>
                </a:solidFill>
                <a:effectLst/>
                <a:latin typeface="Calibri" panose="020F0502020204030204" pitchFamily="34" charset="0"/>
                <a:cs typeface="Calibri" panose="020F0502020204030204" pitchFamily="34" charset="0"/>
              </a:rPr>
              <a:t>Vis positive </a:t>
            </a:r>
            <a:r>
              <a:rPr lang="nb-NO" sz="1000" dirty="0">
                <a:solidFill>
                  <a:srgbClr val="212529"/>
                </a:solidFill>
                <a:latin typeface="Calibri" panose="020F0502020204030204" pitchFamily="34" charset="0"/>
                <a:cs typeface="Calibri" panose="020F0502020204030204" pitchFamily="34" charset="0"/>
              </a:rPr>
              <a:t>kjensler</a:t>
            </a:r>
            <a:r>
              <a:rPr lang="nb-NO" sz="1000" b="0" i="0" dirty="0">
                <a:solidFill>
                  <a:srgbClr val="212529"/>
                </a:solidFill>
                <a:effectLst/>
                <a:latin typeface="Calibri" panose="020F0502020204030204" pitchFamily="34" charset="0"/>
                <a:cs typeface="Calibri" panose="020F0502020204030204" pitchFamily="34" charset="0"/>
              </a:rPr>
              <a:t> – vis at du er glad i barnet </a:t>
            </a:r>
          </a:p>
          <a:p>
            <a:pPr marL="171450" indent="-171450">
              <a:lnSpc>
                <a:spcPct val="80000"/>
              </a:lnSpc>
              <a:spcBef>
                <a:spcPts val="217"/>
              </a:spcBef>
              <a:buSzPts val="922"/>
            </a:pPr>
            <a:r>
              <a:rPr lang="nb-NO" sz="1000" b="0" i="0" dirty="0">
                <a:solidFill>
                  <a:srgbClr val="212529"/>
                </a:solidFill>
                <a:effectLst/>
                <a:latin typeface="Calibri" panose="020F0502020204030204" pitchFamily="34" charset="0"/>
                <a:cs typeface="Calibri" panose="020F0502020204030204" pitchFamily="34" charset="0"/>
              </a:rPr>
              <a:t>Juster deg til barnet og følg dets initiativ</a:t>
            </a:r>
          </a:p>
          <a:p>
            <a:pPr marL="171450" indent="-171450">
              <a:lnSpc>
                <a:spcPct val="80000"/>
              </a:lnSpc>
              <a:spcBef>
                <a:spcPts val="217"/>
              </a:spcBef>
              <a:buSzPts val="922"/>
            </a:pPr>
            <a:r>
              <a:rPr lang="nb-NO" sz="1000" b="0" i="0" dirty="0">
                <a:solidFill>
                  <a:srgbClr val="212529"/>
                </a:solidFill>
                <a:effectLst/>
                <a:latin typeface="Calibri" panose="020F0502020204030204" pitchFamily="34" charset="0"/>
                <a:cs typeface="Calibri" panose="020F0502020204030204" pitchFamily="34" charset="0"/>
              </a:rPr>
              <a:t>Snakk med barnet ditt om ting det er </a:t>
            </a:r>
            <a:r>
              <a:rPr lang="nb-NO" sz="1000" b="0" i="0" dirty="0" err="1">
                <a:solidFill>
                  <a:srgbClr val="212529"/>
                </a:solidFill>
                <a:effectLst/>
                <a:latin typeface="Calibri" panose="020F0502020204030204" pitchFamily="34" charset="0"/>
                <a:cs typeface="Calibri" panose="020F0502020204030204" pitchFamily="34" charset="0"/>
              </a:rPr>
              <a:t>oppteken</a:t>
            </a:r>
            <a:r>
              <a:rPr lang="nb-NO" sz="1000" b="0" i="0" dirty="0">
                <a:solidFill>
                  <a:srgbClr val="212529"/>
                </a:solidFill>
                <a:effectLst/>
                <a:latin typeface="Calibri" panose="020F0502020204030204" pitchFamily="34" charset="0"/>
                <a:cs typeface="Calibri" panose="020F0502020204030204" pitchFamily="34" charset="0"/>
              </a:rPr>
              <a:t> av</a:t>
            </a:r>
          </a:p>
          <a:p>
            <a:pPr marL="171450" indent="-171450">
              <a:lnSpc>
                <a:spcPct val="80000"/>
              </a:lnSpc>
              <a:spcBef>
                <a:spcPts val="217"/>
              </a:spcBef>
              <a:buSzPts val="922"/>
            </a:pPr>
            <a:r>
              <a:rPr lang="nb-NO" sz="1000" b="0" i="0" dirty="0" err="1">
                <a:solidFill>
                  <a:srgbClr val="212529"/>
                </a:solidFill>
                <a:effectLst/>
                <a:latin typeface="Calibri" panose="020F0502020204030204" pitchFamily="34" charset="0"/>
                <a:cs typeface="Calibri" panose="020F0502020204030204" pitchFamily="34" charset="0"/>
              </a:rPr>
              <a:t>Gje</a:t>
            </a:r>
            <a:r>
              <a:rPr lang="nb-NO" sz="1000" b="0" i="0" dirty="0">
                <a:solidFill>
                  <a:srgbClr val="212529"/>
                </a:solidFill>
                <a:effectLst/>
                <a:latin typeface="Calibri" panose="020F0502020204030204" pitchFamily="34" charset="0"/>
                <a:cs typeface="Calibri" panose="020F0502020204030204" pitchFamily="34" charset="0"/>
              </a:rPr>
              <a:t> ros og vis anerkjenning for det barnet klarer å </a:t>
            </a:r>
            <a:r>
              <a:rPr lang="nb-NO" sz="1000" b="0" i="0" dirty="0" err="1">
                <a:solidFill>
                  <a:srgbClr val="212529"/>
                </a:solidFill>
                <a:effectLst/>
                <a:latin typeface="Calibri" panose="020F0502020204030204" pitchFamily="34" charset="0"/>
                <a:cs typeface="Calibri" panose="020F0502020204030204" pitchFamily="34" charset="0"/>
              </a:rPr>
              <a:t>gjere</a:t>
            </a:r>
            <a:endParaRPr lang="nb-NO" sz="1000" b="0" i="0" dirty="0">
              <a:solidFill>
                <a:srgbClr val="212529"/>
              </a:solidFill>
              <a:effectLst/>
              <a:latin typeface="Calibri" panose="020F0502020204030204" pitchFamily="34" charset="0"/>
              <a:cs typeface="Calibri" panose="020F0502020204030204" pitchFamily="34" charset="0"/>
            </a:endParaRPr>
          </a:p>
          <a:p>
            <a:pPr marL="171450" indent="-171450">
              <a:lnSpc>
                <a:spcPct val="80000"/>
              </a:lnSpc>
              <a:spcBef>
                <a:spcPts val="217"/>
              </a:spcBef>
              <a:buSzPts val="922"/>
            </a:pPr>
            <a:r>
              <a:rPr lang="nb-NO" sz="1000" b="0" i="0" dirty="0">
                <a:solidFill>
                  <a:srgbClr val="212529"/>
                </a:solidFill>
                <a:effectLst/>
                <a:latin typeface="Calibri" panose="020F0502020204030204" pitchFamily="34" charset="0"/>
                <a:cs typeface="Calibri" panose="020F0502020204030204" pitchFamily="34" charset="0"/>
              </a:rPr>
              <a:t>Samle </a:t>
            </a:r>
            <a:r>
              <a:rPr lang="nb-NO" sz="1000" dirty="0" err="1">
                <a:solidFill>
                  <a:srgbClr val="212529"/>
                </a:solidFill>
                <a:latin typeface="Calibri" panose="020F0502020204030204" pitchFamily="34" charset="0"/>
                <a:cs typeface="Calibri" panose="020F0502020204030204" pitchFamily="34" charset="0"/>
              </a:rPr>
              <a:t>merksemd</a:t>
            </a:r>
            <a:r>
              <a:rPr lang="nb-NO" sz="1000" b="0" i="0" dirty="0">
                <a:solidFill>
                  <a:srgbClr val="212529"/>
                </a:solidFill>
                <a:effectLst/>
                <a:latin typeface="Calibri" panose="020F0502020204030204" pitchFamily="34" charset="0"/>
                <a:cs typeface="Calibri" panose="020F0502020204030204" pitchFamily="34" charset="0"/>
              </a:rPr>
              <a:t> om felles opplevelser</a:t>
            </a:r>
          </a:p>
          <a:p>
            <a:pPr marL="171450" indent="-171450">
              <a:lnSpc>
                <a:spcPct val="80000"/>
              </a:lnSpc>
              <a:spcBef>
                <a:spcPts val="217"/>
              </a:spcBef>
              <a:buSzPts val="922"/>
            </a:pPr>
            <a:r>
              <a:rPr lang="nb-NO" sz="1000" b="0" i="0" dirty="0">
                <a:solidFill>
                  <a:srgbClr val="212529"/>
                </a:solidFill>
                <a:effectLst/>
                <a:latin typeface="Calibri" panose="020F0502020204030204" pitchFamily="34" charset="0"/>
                <a:cs typeface="Calibri" panose="020F0502020204030204" pitchFamily="34" charset="0"/>
              </a:rPr>
              <a:t>Gi mening ved å </a:t>
            </a:r>
            <a:r>
              <a:rPr lang="nb-NO" sz="1000" dirty="0">
                <a:solidFill>
                  <a:srgbClr val="212529"/>
                </a:solidFill>
                <a:latin typeface="Calibri" panose="020F0502020204030204" pitchFamily="34" charset="0"/>
                <a:cs typeface="Calibri" panose="020F0502020204030204" pitchFamily="34" charset="0"/>
              </a:rPr>
              <a:t>skildre</a:t>
            </a:r>
            <a:r>
              <a:rPr lang="nb-NO" sz="1000" b="0" i="0" dirty="0">
                <a:solidFill>
                  <a:srgbClr val="212529"/>
                </a:solidFill>
                <a:effectLst/>
                <a:latin typeface="Calibri" panose="020F0502020204030204" pitchFamily="34" charset="0"/>
                <a:cs typeface="Calibri" panose="020F0502020204030204" pitchFamily="34" charset="0"/>
              </a:rPr>
              <a:t> opplevelser med </a:t>
            </a:r>
            <a:r>
              <a:rPr lang="nn-NO" sz="1000" dirty="0">
                <a:solidFill>
                  <a:srgbClr val="212529"/>
                </a:solidFill>
                <a:latin typeface="Calibri" panose="020F0502020204030204" pitchFamily="34" charset="0"/>
                <a:cs typeface="Calibri" panose="020F0502020204030204" pitchFamily="34" charset="0"/>
              </a:rPr>
              <a:t>kjensle</a:t>
            </a:r>
            <a:r>
              <a:rPr lang="nb-NO" sz="1000" b="0" i="0" dirty="0">
                <a:solidFill>
                  <a:srgbClr val="212529"/>
                </a:solidFill>
                <a:effectLst/>
                <a:latin typeface="Calibri" panose="020F0502020204030204" pitchFamily="34" charset="0"/>
                <a:cs typeface="Calibri" panose="020F0502020204030204" pitchFamily="34" charset="0"/>
              </a:rPr>
              <a:t> og entusiasme</a:t>
            </a:r>
          </a:p>
          <a:p>
            <a:pPr marL="171450" indent="-171450">
              <a:lnSpc>
                <a:spcPct val="80000"/>
              </a:lnSpc>
              <a:spcBef>
                <a:spcPts val="217"/>
              </a:spcBef>
              <a:buSzPts val="922"/>
            </a:pPr>
            <a:r>
              <a:rPr lang="nb-NO" sz="1000" b="0" i="0" dirty="0">
                <a:solidFill>
                  <a:srgbClr val="212529"/>
                </a:solidFill>
                <a:effectLst/>
                <a:latin typeface="Calibri" panose="020F0502020204030204" pitchFamily="34" charset="0"/>
                <a:cs typeface="Calibri" panose="020F0502020204030204" pitchFamily="34" charset="0"/>
              </a:rPr>
              <a:t>Utdyp og </a:t>
            </a:r>
            <a:r>
              <a:rPr lang="nb-NO" sz="1000" b="0" i="0" dirty="0" err="1">
                <a:solidFill>
                  <a:srgbClr val="212529"/>
                </a:solidFill>
                <a:effectLst/>
                <a:latin typeface="Calibri" panose="020F0502020204030204" pitchFamily="34" charset="0"/>
                <a:cs typeface="Calibri" panose="020F0502020204030204" pitchFamily="34" charset="0"/>
              </a:rPr>
              <a:t>gje</a:t>
            </a:r>
            <a:r>
              <a:rPr lang="nb-NO" sz="1000" b="0" i="0" dirty="0">
                <a:solidFill>
                  <a:srgbClr val="212529"/>
                </a:solidFill>
                <a:effectLst/>
                <a:latin typeface="Calibri" panose="020F0502020204030204" pitchFamily="34" charset="0"/>
                <a:cs typeface="Calibri" panose="020F0502020204030204" pitchFamily="34" charset="0"/>
              </a:rPr>
              <a:t> </a:t>
            </a:r>
            <a:r>
              <a:rPr lang="nb-NO" sz="1000" b="0" i="0" dirty="0" err="1">
                <a:solidFill>
                  <a:srgbClr val="212529"/>
                </a:solidFill>
                <a:effectLst/>
                <a:latin typeface="Calibri" panose="020F0502020204030204" pitchFamily="34" charset="0"/>
                <a:cs typeface="Calibri" panose="020F0502020204030204" pitchFamily="34" charset="0"/>
              </a:rPr>
              <a:t>forklaringar</a:t>
            </a:r>
            <a:r>
              <a:rPr lang="nb-NO" sz="1000" b="0" i="0" dirty="0">
                <a:solidFill>
                  <a:srgbClr val="212529"/>
                </a:solidFill>
                <a:effectLst/>
                <a:latin typeface="Calibri" panose="020F0502020204030204" pitchFamily="34" charset="0"/>
                <a:cs typeface="Calibri" panose="020F0502020204030204" pitchFamily="34" charset="0"/>
              </a:rPr>
              <a:t> på felles </a:t>
            </a:r>
            <a:r>
              <a:rPr lang="nb-NO" sz="1000" b="0" i="0" dirty="0" err="1">
                <a:solidFill>
                  <a:srgbClr val="212529"/>
                </a:solidFill>
                <a:effectLst/>
                <a:latin typeface="Calibri" panose="020F0502020204030204" pitchFamily="34" charset="0"/>
                <a:cs typeface="Calibri" panose="020F0502020204030204" pitchFamily="34" charset="0"/>
              </a:rPr>
              <a:t>opplevingar</a:t>
            </a:r>
            <a:endParaRPr lang="nb-NO" sz="1000" b="0" i="0" dirty="0">
              <a:solidFill>
                <a:srgbClr val="212529"/>
              </a:solidFill>
              <a:effectLst/>
              <a:latin typeface="Calibri" panose="020F0502020204030204" pitchFamily="34" charset="0"/>
              <a:cs typeface="Calibri" panose="020F0502020204030204" pitchFamily="34" charset="0"/>
            </a:endParaRPr>
          </a:p>
          <a:p>
            <a:pPr marL="171450" indent="-171450">
              <a:lnSpc>
                <a:spcPct val="80000"/>
              </a:lnSpc>
              <a:spcBef>
                <a:spcPts val="217"/>
              </a:spcBef>
              <a:buSzPts val="922"/>
            </a:pPr>
            <a:r>
              <a:rPr lang="nb-NO" sz="1000" b="0" i="0" dirty="0">
                <a:solidFill>
                  <a:srgbClr val="212529"/>
                </a:solidFill>
                <a:effectLst/>
                <a:latin typeface="Calibri" panose="020F0502020204030204" pitchFamily="34" charset="0"/>
                <a:cs typeface="Calibri" panose="020F0502020204030204" pitchFamily="34" charset="0"/>
              </a:rPr>
              <a:t>Planlegg </a:t>
            </a:r>
            <a:r>
              <a:rPr lang="nb-NO" sz="1000" b="0" i="0" dirty="0" err="1">
                <a:solidFill>
                  <a:srgbClr val="212529"/>
                </a:solidFill>
                <a:effectLst/>
                <a:latin typeface="Calibri" panose="020F0502020204030204" pitchFamily="34" charset="0"/>
                <a:cs typeface="Calibri" panose="020F0502020204030204" pitchFamily="34" charset="0"/>
              </a:rPr>
              <a:t>saman</a:t>
            </a:r>
            <a:r>
              <a:rPr lang="nb-NO" sz="1000" b="0" i="0" dirty="0">
                <a:solidFill>
                  <a:srgbClr val="212529"/>
                </a:solidFill>
                <a:effectLst/>
                <a:latin typeface="Calibri" panose="020F0502020204030204" pitchFamily="34" charset="0"/>
                <a:cs typeface="Calibri" panose="020F0502020204030204" pitchFamily="34" charset="0"/>
              </a:rPr>
              <a:t> og sett grenser på </a:t>
            </a:r>
            <a:r>
              <a:rPr lang="nb-NO" sz="1000" b="0" i="0" dirty="0" err="1">
                <a:solidFill>
                  <a:srgbClr val="212529"/>
                </a:solidFill>
                <a:effectLst/>
                <a:latin typeface="Calibri" panose="020F0502020204030204" pitchFamily="34" charset="0"/>
                <a:cs typeface="Calibri" panose="020F0502020204030204" pitchFamily="34" charset="0"/>
              </a:rPr>
              <a:t>ein</a:t>
            </a:r>
            <a:r>
              <a:rPr lang="nb-NO" sz="1000" b="0" i="0" dirty="0">
                <a:solidFill>
                  <a:srgbClr val="212529"/>
                </a:solidFill>
                <a:effectLst/>
                <a:latin typeface="Calibri" panose="020F0502020204030204" pitchFamily="34" charset="0"/>
                <a:cs typeface="Calibri" panose="020F0502020204030204" pitchFamily="34" charset="0"/>
              </a:rPr>
              <a:t> positiv måte</a:t>
            </a:r>
          </a:p>
          <a:p>
            <a:pPr marL="0" indent="0">
              <a:lnSpc>
                <a:spcPct val="80000"/>
              </a:lnSpc>
              <a:spcBef>
                <a:spcPts val="217"/>
              </a:spcBef>
              <a:buSzPts val="922"/>
              <a:buNone/>
            </a:pPr>
            <a:r>
              <a:rPr lang="nb-NO" sz="1100" b="1" u="sng" dirty="0">
                <a:solidFill>
                  <a:srgbClr val="002060"/>
                </a:solidFill>
                <a:latin typeface="Calibri" panose="020F0502020204030204" pitchFamily="34" charset="0"/>
                <a:cs typeface="Calibri" panose="020F0502020204030204" pitchFamily="34" charset="0"/>
              </a:rPr>
              <a:t>COS- Trykkleiksirkelen-fokus på </a:t>
            </a:r>
            <a:r>
              <a:rPr lang="nb-NO" sz="1100" b="1" u="sng" dirty="0" err="1">
                <a:solidFill>
                  <a:srgbClr val="002060"/>
                </a:solidFill>
                <a:latin typeface="Calibri" panose="020F0502020204030204" pitchFamily="34" charset="0"/>
                <a:cs typeface="Calibri" panose="020F0502020204030204" pitchFamily="34" charset="0"/>
              </a:rPr>
              <a:t>eit</a:t>
            </a:r>
            <a:r>
              <a:rPr lang="nb-NO" sz="1100" b="1" u="sng" dirty="0">
                <a:solidFill>
                  <a:srgbClr val="002060"/>
                </a:solidFill>
                <a:latin typeface="Calibri" panose="020F0502020204030204" pitchFamily="34" charset="0"/>
                <a:cs typeface="Calibri" panose="020F0502020204030204" pitchFamily="34" charset="0"/>
              </a:rPr>
              <a:t> godt </a:t>
            </a:r>
            <a:r>
              <a:rPr lang="nb-NO" sz="1100" b="1" u="sng" dirty="0" err="1">
                <a:solidFill>
                  <a:srgbClr val="002060"/>
                </a:solidFill>
                <a:latin typeface="Calibri" panose="020F0502020204030204" pitchFamily="34" charset="0"/>
                <a:cs typeface="Calibri" panose="020F0502020204030204" pitchFamily="34" charset="0"/>
              </a:rPr>
              <a:t>samspel</a:t>
            </a:r>
            <a:r>
              <a:rPr lang="nb-NO" sz="1100" b="1" u="sng" dirty="0">
                <a:solidFill>
                  <a:srgbClr val="002060"/>
                </a:solidFill>
                <a:latin typeface="Calibri" panose="020F0502020204030204" pitchFamily="34" charset="0"/>
                <a:cs typeface="Calibri" panose="020F0502020204030204" pitchFamily="34" charset="0"/>
              </a:rPr>
              <a:t> mellom den </a:t>
            </a:r>
            <a:r>
              <a:rPr lang="nb-NO" sz="1100" b="1" u="sng" dirty="0" err="1">
                <a:solidFill>
                  <a:srgbClr val="002060"/>
                </a:solidFill>
                <a:latin typeface="Calibri" panose="020F0502020204030204" pitchFamily="34" charset="0"/>
                <a:cs typeface="Calibri" panose="020F0502020204030204" pitchFamily="34" charset="0"/>
              </a:rPr>
              <a:t>vaksne</a:t>
            </a:r>
            <a:r>
              <a:rPr lang="nb-NO" sz="1100" b="1" u="sng" dirty="0">
                <a:solidFill>
                  <a:srgbClr val="002060"/>
                </a:solidFill>
                <a:latin typeface="Calibri" panose="020F0502020204030204" pitchFamily="34" charset="0"/>
                <a:cs typeface="Calibri" panose="020F0502020204030204" pitchFamily="34" charset="0"/>
              </a:rPr>
              <a:t> og </a:t>
            </a:r>
            <a:r>
              <a:rPr lang="nb-NO" sz="1100" b="1" u="sng" dirty="0" err="1">
                <a:solidFill>
                  <a:srgbClr val="002060"/>
                </a:solidFill>
                <a:latin typeface="Calibri" panose="020F0502020204030204" pitchFamily="34" charset="0"/>
                <a:cs typeface="Calibri" panose="020F0502020204030204" pitchFamily="34" charset="0"/>
              </a:rPr>
              <a:t>born</a:t>
            </a:r>
            <a:endParaRPr lang="nb-NO" sz="1100" b="1" u="sng" dirty="0">
              <a:solidFill>
                <a:srgbClr val="002060"/>
              </a:solidFill>
              <a:latin typeface="Calibri" panose="020F0502020204030204" pitchFamily="34" charset="0"/>
              <a:cs typeface="Calibri" panose="020F0502020204030204" pitchFamily="34" charset="0"/>
            </a:endParaRPr>
          </a:p>
          <a:p>
            <a:pPr marL="171450" indent="-171450">
              <a:lnSpc>
                <a:spcPct val="80000"/>
              </a:lnSpc>
              <a:spcBef>
                <a:spcPts val="217"/>
              </a:spcBef>
              <a:buSzPts val="922"/>
            </a:pPr>
            <a:r>
              <a:rPr lang="nb-NO" sz="1000" b="0" i="0" dirty="0">
                <a:solidFill>
                  <a:schemeClr val="tx1"/>
                </a:solidFill>
                <a:effectLst/>
                <a:latin typeface="Calibri" panose="020F0502020204030204" pitchFamily="34" charset="0"/>
                <a:cs typeface="Calibri" panose="020F0502020204030204" pitchFamily="34" charset="0"/>
              </a:rPr>
              <a:t>Mantr</a:t>
            </a:r>
            <a:r>
              <a:rPr lang="nb-NO" sz="1000" dirty="0">
                <a:solidFill>
                  <a:schemeClr val="tx1"/>
                </a:solidFill>
                <a:latin typeface="Calibri" panose="020F0502020204030204" pitchFamily="34" charset="0"/>
                <a:cs typeface="Calibri" panose="020F0502020204030204" pitchFamily="34" charset="0"/>
              </a:rPr>
              <a:t>a i COS er at den </a:t>
            </a:r>
            <a:r>
              <a:rPr lang="nb-NO" sz="1000" dirty="0" err="1">
                <a:solidFill>
                  <a:schemeClr val="tx1"/>
                </a:solidFill>
                <a:latin typeface="Calibri" panose="020F0502020204030204" pitchFamily="34" charset="0"/>
                <a:cs typeface="Calibri" panose="020F0502020204030204" pitchFamily="34" charset="0"/>
              </a:rPr>
              <a:t>vaksne</a:t>
            </a:r>
            <a:r>
              <a:rPr lang="nb-NO" sz="1000" dirty="0">
                <a:solidFill>
                  <a:schemeClr val="tx1"/>
                </a:solidFill>
                <a:latin typeface="Calibri" panose="020F0502020204030204" pitchFamily="34" charset="0"/>
                <a:cs typeface="Calibri" panose="020F0502020204030204" pitchFamily="34" charset="0"/>
              </a:rPr>
              <a:t> skal klare å være KLOK, STERKERE og GOD.  Å ha </a:t>
            </a:r>
            <a:r>
              <a:rPr lang="nb-NO" sz="1000" dirty="0" err="1">
                <a:solidFill>
                  <a:schemeClr val="tx1"/>
                </a:solidFill>
                <a:latin typeface="Calibri" panose="020F0502020204030204" pitchFamily="34" charset="0"/>
                <a:cs typeface="Calibri" panose="020F0502020204030204" pitchFamily="34" charset="0"/>
              </a:rPr>
              <a:t>eit</a:t>
            </a:r>
            <a:r>
              <a:rPr lang="nb-NO" sz="1000" dirty="0">
                <a:solidFill>
                  <a:schemeClr val="tx1"/>
                </a:solidFill>
                <a:latin typeface="Calibri" panose="020F0502020204030204" pitchFamily="34" charset="0"/>
                <a:cs typeface="Calibri" panose="020F0502020204030204" pitchFamily="34" charset="0"/>
              </a:rPr>
              <a:t> kaldt </a:t>
            </a:r>
            <a:r>
              <a:rPr lang="nb-NO" sz="1000" dirty="0" err="1">
                <a:solidFill>
                  <a:schemeClr val="tx1"/>
                </a:solidFill>
                <a:latin typeface="Calibri" panose="020F0502020204030204" pitchFamily="34" charset="0"/>
                <a:cs typeface="Calibri" panose="020F0502020204030204" pitchFamily="34" charset="0"/>
              </a:rPr>
              <a:t>hovud</a:t>
            </a:r>
            <a:r>
              <a:rPr lang="nb-NO" sz="1000" dirty="0">
                <a:solidFill>
                  <a:schemeClr val="tx1"/>
                </a:solidFill>
                <a:latin typeface="Calibri" panose="020F0502020204030204" pitchFamily="34" charset="0"/>
                <a:cs typeface="Calibri" panose="020F0502020204030204" pitchFamily="34" charset="0"/>
              </a:rPr>
              <a:t> med </a:t>
            </a:r>
            <a:r>
              <a:rPr lang="nb-NO" sz="1000" dirty="0" err="1">
                <a:solidFill>
                  <a:schemeClr val="tx1"/>
                </a:solidFill>
                <a:latin typeface="Calibri" panose="020F0502020204030204" pitchFamily="34" charset="0"/>
                <a:cs typeface="Calibri" panose="020F0502020204030204" pitchFamily="34" charset="0"/>
              </a:rPr>
              <a:t>eit</a:t>
            </a:r>
            <a:r>
              <a:rPr lang="nb-NO" sz="1000" dirty="0">
                <a:solidFill>
                  <a:schemeClr val="tx1"/>
                </a:solidFill>
                <a:latin typeface="Calibri" panose="020F0502020204030204" pitchFamily="34" charset="0"/>
                <a:cs typeface="Calibri" panose="020F0502020204030204" pitchFamily="34" charset="0"/>
              </a:rPr>
              <a:t> varmt </a:t>
            </a:r>
            <a:r>
              <a:rPr lang="nb-NO" sz="1000" dirty="0" err="1">
                <a:solidFill>
                  <a:schemeClr val="tx1"/>
                </a:solidFill>
                <a:latin typeface="Calibri" panose="020F0502020204030204" pitchFamily="34" charset="0"/>
                <a:cs typeface="Calibri" panose="020F0502020204030204" pitchFamily="34" charset="0"/>
              </a:rPr>
              <a:t>hjarte</a:t>
            </a:r>
            <a:r>
              <a:rPr lang="nb-NO" sz="1000" dirty="0">
                <a:solidFill>
                  <a:schemeClr val="tx1"/>
                </a:solidFill>
                <a:latin typeface="Calibri" panose="020F0502020204030204" pitchFamily="34" charset="0"/>
                <a:cs typeface="Calibri" panose="020F0502020204030204" pitchFamily="34" charset="0"/>
              </a:rPr>
              <a:t> når </a:t>
            </a:r>
            <a:r>
              <a:rPr lang="nb-NO" sz="1000" dirty="0" err="1">
                <a:solidFill>
                  <a:schemeClr val="tx1"/>
                </a:solidFill>
                <a:latin typeface="Calibri" panose="020F0502020204030204" pitchFamily="34" charset="0"/>
                <a:cs typeface="Calibri" panose="020F0502020204030204" pitchFamily="34" charset="0"/>
              </a:rPr>
              <a:t>kvardagen</a:t>
            </a:r>
            <a:r>
              <a:rPr lang="nb-NO" sz="1000" dirty="0">
                <a:solidFill>
                  <a:schemeClr val="tx1"/>
                </a:solidFill>
                <a:latin typeface="Calibri" panose="020F0502020204030204" pitchFamily="34" charset="0"/>
                <a:cs typeface="Calibri" panose="020F0502020204030204" pitchFamily="34" charset="0"/>
              </a:rPr>
              <a:t> er </a:t>
            </a:r>
            <a:r>
              <a:rPr lang="nb-NO" sz="1000" dirty="0" err="1">
                <a:solidFill>
                  <a:schemeClr val="tx1"/>
                </a:solidFill>
                <a:latin typeface="Calibri" panose="020F0502020204030204" pitchFamily="34" charset="0"/>
                <a:cs typeface="Calibri" panose="020F0502020204030204" pitchFamily="34" charset="0"/>
              </a:rPr>
              <a:t>utfordrande</a:t>
            </a:r>
            <a:r>
              <a:rPr lang="nb-NO" sz="1000" dirty="0">
                <a:solidFill>
                  <a:schemeClr val="tx1"/>
                </a:solidFill>
                <a:latin typeface="Calibri" panose="020F0502020204030204" pitchFamily="34" charset="0"/>
                <a:cs typeface="Calibri" panose="020F0502020204030204" pitchFamily="34" charset="0"/>
              </a:rPr>
              <a:t>. COS  er </a:t>
            </a:r>
            <a:r>
              <a:rPr lang="nb-NO" sz="1000" b="0" i="0" dirty="0">
                <a:solidFill>
                  <a:schemeClr val="tx1"/>
                </a:solidFill>
                <a:effectLst/>
                <a:latin typeface="Calibri" panose="020F0502020204030204" pitchFamily="34" charset="0"/>
                <a:cs typeface="Calibri" panose="020F0502020204030204" pitchFamily="34" charset="0"/>
              </a:rPr>
              <a:t>til for å forstå betre kva  behov </a:t>
            </a:r>
            <a:r>
              <a:rPr lang="nb-NO" sz="1000" b="0" i="0" dirty="0" err="1">
                <a:solidFill>
                  <a:schemeClr val="tx1"/>
                </a:solidFill>
                <a:effectLst/>
                <a:latin typeface="Calibri" panose="020F0502020204030204" pitchFamily="34" charset="0"/>
                <a:cs typeface="Calibri" panose="020F0502020204030204" pitchFamily="34" charset="0"/>
              </a:rPr>
              <a:t>born</a:t>
            </a:r>
            <a:r>
              <a:rPr lang="nb-NO" sz="1000" b="0" i="0" dirty="0">
                <a:solidFill>
                  <a:schemeClr val="tx1"/>
                </a:solidFill>
                <a:effectLst/>
                <a:latin typeface="Calibri" panose="020F0502020204030204" pitchFamily="34" charset="0"/>
                <a:cs typeface="Calibri" panose="020F0502020204030204" pitchFamily="34" charset="0"/>
              </a:rPr>
              <a:t> har, </a:t>
            </a:r>
            <a:r>
              <a:rPr lang="nb-NO" sz="1000" dirty="0">
                <a:solidFill>
                  <a:schemeClr val="tx1"/>
                </a:solidFill>
                <a:latin typeface="Calibri" panose="020F0502020204030204" pitchFamily="34" charset="0"/>
                <a:cs typeface="Calibri" panose="020F0502020204030204" pitchFamily="34" charset="0"/>
              </a:rPr>
              <a:t>kva</a:t>
            </a:r>
            <a:r>
              <a:rPr lang="nb-NO" sz="1000" b="0" i="0" dirty="0">
                <a:solidFill>
                  <a:schemeClr val="tx1"/>
                </a:solidFill>
                <a:effectLst/>
                <a:latin typeface="Calibri" panose="020F0502020204030204" pitchFamily="34" charset="0"/>
                <a:cs typeface="Calibri" panose="020F0502020204030204" pitchFamily="34" charset="0"/>
              </a:rPr>
              <a:t> signal </a:t>
            </a:r>
            <a:r>
              <a:rPr lang="nb-NO" sz="1000" b="0" i="0" dirty="0" err="1">
                <a:solidFill>
                  <a:schemeClr val="tx1"/>
                </a:solidFill>
                <a:effectLst/>
                <a:latin typeface="Calibri" panose="020F0502020204030204" pitchFamily="34" charset="0"/>
                <a:cs typeface="Calibri" panose="020F0502020204030204" pitchFamily="34" charset="0"/>
              </a:rPr>
              <a:t>dei</a:t>
            </a:r>
            <a:r>
              <a:rPr lang="nb-NO" sz="1000" b="0" i="0" dirty="0">
                <a:solidFill>
                  <a:schemeClr val="tx1"/>
                </a:solidFill>
                <a:effectLst/>
                <a:latin typeface="Calibri" panose="020F0502020204030204" pitchFamily="34" charset="0"/>
                <a:cs typeface="Calibri" panose="020F0502020204030204" pitchFamily="34" charset="0"/>
              </a:rPr>
              <a:t> gjev og kva </a:t>
            </a:r>
            <a:r>
              <a:rPr lang="nb-NO" sz="1000" dirty="0" err="1">
                <a:solidFill>
                  <a:schemeClr val="tx1"/>
                </a:solidFill>
                <a:latin typeface="Calibri" panose="020F0502020204030204" pitchFamily="34" charset="0"/>
                <a:cs typeface="Calibri" panose="020F0502020204030204" pitchFamily="34" charset="0"/>
              </a:rPr>
              <a:t>ein</a:t>
            </a:r>
            <a:r>
              <a:rPr lang="nb-NO" sz="1000" b="0" i="0" dirty="0">
                <a:solidFill>
                  <a:schemeClr val="tx1"/>
                </a:solidFill>
                <a:effectLst/>
                <a:latin typeface="Calibri" panose="020F0502020204030204" pitchFamily="34" charset="0"/>
                <a:cs typeface="Calibri" panose="020F0502020204030204" pitchFamily="34" charset="0"/>
              </a:rPr>
              <a:t> kan </a:t>
            </a:r>
            <a:r>
              <a:rPr lang="nb-NO" sz="1000" b="0" i="0" dirty="0" err="1">
                <a:solidFill>
                  <a:schemeClr val="tx1"/>
                </a:solidFill>
                <a:effectLst/>
                <a:latin typeface="Calibri" panose="020F0502020204030204" pitchFamily="34" charset="0"/>
                <a:cs typeface="Calibri" panose="020F0502020204030204" pitchFamily="34" charset="0"/>
              </a:rPr>
              <a:t>gjere</a:t>
            </a:r>
            <a:r>
              <a:rPr lang="nb-NO" sz="1000" b="0" i="0" dirty="0">
                <a:solidFill>
                  <a:schemeClr val="tx1"/>
                </a:solidFill>
                <a:effectLst/>
                <a:latin typeface="Calibri" panose="020F0502020204030204" pitchFamily="34" charset="0"/>
                <a:cs typeface="Calibri" panose="020F0502020204030204" pitchFamily="34" charset="0"/>
              </a:rPr>
              <a:t> for å møte </a:t>
            </a:r>
            <a:r>
              <a:rPr lang="nb-NO" sz="1000" b="0" i="0" dirty="0" err="1">
                <a:solidFill>
                  <a:schemeClr val="tx1"/>
                </a:solidFill>
                <a:effectLst/>
                <a:latin typeface="Calibri" panose="020F0502020204030204" pitchFamily="34" charset="0"/>
                <a:cs typeface="Calibri" panose="020F0502020204030204" pitchFamily="34" charset="0"/>
              </a:rPr>
              <a:t>desse</a:t>
            </a:r>
            <a:r>
              <a:rPr lang="nb-NO" sz="1000" b="0" i="0" dirty="0">
                <a:solidFill>
                  <a:schemeClr val="tx1"/>
                </a:solidFill>
                <a:effectLst/>
                <a:latin typeface="Calibri" panose="020F0502020204030204" pitchFamily="34" charset="0"/>
                <a:cs typeface="Calibri" panose="020F0502020204030204" pitchFamily="34" charset="0"/>
              </a:rPr>
              <a:t> behova betre.</a:t>
            </a:r>
          </a:p>
          <a:p>
            <a:pPr marL="171450" indent="-171450">
              <a:lnSpc>
                <a:spcPct val="80000"/>
              </a:lnSpc>
              <a:spcBef>
                <a:spcPts val="217"/>
              </a:spcBef>
              <a:buSzPts val="922"/>
            </a:pPr>
            <a:endParaRPr lang="nb-NO" sz="800" b="0" i="0" dirty="0">
              <a:solidFill>
                <a:srgbClr val="212529"/>
              </a:solidFill>
              <a:effectLst/>
              <a:latin typeface="ars_maquette_web_one"/>
            </a:endParaRPr>
          </a:p>
          <a:p>
            <a:pPr marL="171450" indent="-171450">
              <a:lnSpc>
                <a:spcPct val="80000"/>
              </a:lnSpc>
              <a:spcBef>
                <a:spcPts val="217"/>
              </a:spcBef>
              <a:buSzPts val="922"/>
            </a:pPr>
            <a:endParaRPr lang="nb-NO" sz="800" b="0" i="0" dirty="0">
              <a:solidFill>
                <a:srgbClr val="212529"/>
              </a:solidFill>
              <a:effectLst/>
              <a:latin typeface="ars_maquette_web_one"/>
            </a:endParaRPr>
          </a:p>
          <a:p>
            <a:pPr marL="0" lvl="0" indent="0" algn="l" rtl="0">
              <a:lnSpc>
                <a:spcPct val="80000"/>
              </a:lnSpc>
              <a:spcBef>
                <a:spcPts val="217"/>
              </a:spcBef>
              <a:spcAft>
                <a:spcPts val="0"/>
              </a:spcAft>
              <a:buSzPts val="922"/>
              <a:buNone/>
            </a:pPr>
            <a:endParaRPr lang="nn-NO" sz="1100" dirty="0"/>
          </a:p>
        </p:txBody>
      </p:sp>
      <p:sp>
        <p:nvSpPr>
          <p:cNvPr id="2" name="Plassholder for lysbildenummer 1">
            <a:extLst>
              <a:ext uri="{FF2B5EF4-FFF2-40B4-BE49-F238E27FC236}">
                <a16:creationId xmlns:a16="http://schemas.microsoft.com/office/drawing/2014/main" id="{13DC3136-D14B-4E7C-A2AE-824FBF0EAE7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6</a:t>
            </a:fld>
            <a:endParaRPr lang="no-NO"/>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87D9EED-460D-46C8-9196-5A1B9996B075}"/>
              </a:ext>
            </a:extLst>
          </p:cNvPr>
          <p:cNvSpPr>
            <a:spLocks noGrp="1"/>
          </p:cNvSpPr>
          <p:nvPr>
            <p:ph type="title"/>
          </p:nvPr>
        </p:nvSpPr>
        <p:spPr>
          <a:xfrm>
            <a:off x="457200" y="533399"/>
            <a:ext cx="8229600" cy="1108969"/>
          </a:xfrm>
        </p:spPr>
        <p:txBody>
          <a:bodyPr/>
          <a:lstStyle/>
          <a:p>
            <a:r>
              <a:rPr lang="nb-NO" sz="1800" b="1" dirty="0" err="1">
                <a:solidFill>
                  <a:srgbClr val="002060"/>
                </a:solidFill>
                <a:latin typeface="Calibri" panose="020F0502020204030204" pitchFamily="34" charset="0"/>
                <a:cs typeface="Calibri" panose="020F0502020204030204" pitchFamily="34" charset="0"/>
              </a:rPr>
              <a:t>Barnehagensverdigrunnlag</a:t>
            </a:r>
            <a:br>
              <a:rPr lang="nb-NO" b="1" dirty="0">
                <a:solidFill>
                  <a:srgbClr val="002060"/>
                </a:solidFill>
              </a:rPr>
            </a:br>
            <a:endParaRPr lang="nb-NO" dirty="0">
              <a:solidFill>
                <a:srgbClr val="002060"/>
              </a:solidFill>
            </a:endParaRPr>
          </a:p>
        </p:txBody>
      </p:sp>
      <p:sp>
        <p:nvSpPr>
          <p:cNvPr id="8" name="Plassholder for tekst 7">
            <a:extLst>
              <a:ext uri="{FF2B5EF4-FFF2-40B4-BE49-F238E27FC236}">
                <a16:creationId xmlns:a16="http://schemas.microsoft.com/office/drawing/2014/main" id="{E4B00F5B-7863-4C74-AF03-C59250725899}"/>
              </a:ext>
            </a:extLst>
          </p:cNvPr>
          <p:cNvSpPr>
            <a:spLocks noGrp="1"/>
          </p:cNvSpPr>
          <p:nvPr>
            <p:ph type="body" idx="1"/>
          </p:nvPr>
        </p:nvSpPr>
        <p:spPr>
          <a:xfrm>
            <a:off x="457200" y="1386840"/>
            <a:ext cx="8229600" cy="4785360"/>
          </a:xfrm>
          <a:ln w="28575"/>
        </p:spPr>
        <p:txBody>
          <a:bodyPr/>
          <a:lstStyle/>
          <a:p>
            <a:pPr marL="131445" indent="0" algn="ctr">
              <a:buNone/>
            </a:pPr>
            <a:r>
              <a:rPr lang="nn-NO" sz="1800" b="1" dirty="0">
                <a:solidFill>
                  <a:srgbClr val="002060"/>
                </a:solidFill>
                <a:latin typeface="Calibri" panose="020F0502020204030204" pitchFamily="34" charset="0"/>
                <a:cs typeface="Calibri" panose="020F0502020204030204" pitchFamily="34" charset="0"/>
              </a:rPr>
              <a:t>Born og barndom</a:t>
            </a:r>
          </a:p>
          <a:p>
            <a:pPr marL="131445" indent="0" algn="l">
              <a:lnSpc>
                <a:spcPct val="150000"/>
              </a:lnSpc>
              <a:buNone/>
            </a:pPr>
            <a:r>
              <a:rPr lang="nn-NO" sz="1100" dirty="0">
                <a:latin typeface="Calibri" panose="020F0502020204030204" pitchFamily="34" charset="0"/>
                <a:cs typeface="Calibri" panose="020F0502020204030204" pitchFamily="34" charset="0"/>
              </a:rPr>
              <a:t>Ein god barndom skal vare livet ut og for oss startar barnet på denne vegen i Solhaugen barnehage. Her skal born bli møtt av sensitive og omsorgsfulle vaksne.</a:t>
            </a:r>
          </a:p>
          <a:p>
            <a:pPr marL="131445" indent="0" algn="l">
              <a:lnSpc>
                <a:spcPct val="150000"/>
              </a:lnSpc>
              <a:buNone/>
            </a:pPr>
            <a:endParaRPr lang="nn-NO" sz="1100" dirty="0">
              <a:latin typeface="Calibri" panose="020F0502020204030204" pitchFamily="34" charset="0"/>
              <a:cs typeface="Calibri" panose="020F0502020204030204" pitchFamily="34" charset="0"/>
            </a:endParaRPr>
          </a:p>
          <a:p>
            <a:pPr marL="131445" indent="0">
              <a:lnSpc>
                <a:spcPct val="150000"/>
              </a:lnSpc>
              <a:buNone/>
            </a:pPr>
            <a:r>
              <a:rPr lang="nn-NO" sz="1100" dirty="0">
                <a:latin typeface="Calibri" panose="020F0502020204030204" pitchFamily="34" charset="0"/>
                <a:cs typeface="Calibri" panose="020F0502020204030204" pitchFamily="34" charset="0"/>
              </a:rPr>
              <a:t> Born treng varme og forståingsfulle vaksne rundt seg både heime og i barnehagen. </a:t>
            </a:r>
            <a:r>
              <a:rPr lang="nn-NO" sz="1100" dirty="0">
                <a:solidFill>
                  <a:schemeClr val="tx1"/>
                </a:solidFill>
                <a:latin typeface="Calibri" panose="020F0502020204030204" pitchFamily="34" charset="0"/>
                <a:cs typeface="Calibri" panose="020F0502020204030204" pitchFamily="34" charset="0"/>
              </a:rPr>
              <a:t>Borns tilknyting til foreldre dannar den viktigaste ramnen rundt deira utvikling (Brandtzæg,Toresteinson,Øiestad,2014). P</a:t>
            </a:r>
            <a:r>
              <a:rPr lang="nn-NO" sz="1100" dirty="0">
                <a:latin typeface="Calibri" panose="020F0502020204030204" pitchFamily="34" charset="0"/>
                <a:cs typeface="Calibri" panose="020F0502020204030204" pitchFamily="34" charset="0"/>
              </a:rPr>
              <a:t>ersonalets relasjonskompetanse og vilje til å utvikla den, vil vera grunnmuren for borna. Borna skal bli møtt av varme vaksne som sett ord på deira følelsar og kan tolke deira kroppslege uttrykk. </a:t>
            </a:r>
            <a:r>
              <a:rPr lang="nb-NO" sz="1100" dirty="0">
                <a:solidFill>
                  <a:srgbClr val="333333"/>
                </a:solidFill>
                <a:latin typeface="Calibri" panose="020F0502020204030204" pitchFamily="34" charset="0"/>
                <a:cs typeface="Calibri" panose="020F0502020204030204" pitchFamily="34" charset="0"/>
              </a:rPr>
              <a:t>Emosjonell kompetanse handler om at </a:t>
            </a:r>
            <a:r>
              <a:rPr lang="nb-NO" sz="1100" dirty="0" err="1">
                <a:solidFill>
                  <a:srgbClr val="333333"/>
                </a:solidFill>
                <a:latin typeface="Calibri" panose="020F0502020204030204" pitchFamily="34" charset="0"/>
                <a:cs typeface="Calibri" panose="020F0502020204030204" pitchFamily="34" charset="0"/>
              </a:rPr>
              <a:t>borna</a:t>
            </a:r>
            <a:r>
              <a:rPr lang="nb-NO" sz="1100" dirty="0">
                <a:solidFill>
                  <a:srgbClr val="333333"/>
                </a:solidFill>
                <a:latin typeface="Calibri" panose="020F0502020204030204" pitchFamily="34" charset="0"/>
                <a:cs typeface="Calibri" panose="020F0502020204030204" pitchFamily="34" charset="0"/>
              </a:rPr>
              <a:t> klarer å uttrykke ei rekke kjensler, forstå kjenslene og kva som er årsaka til </a:t>
            </a:r>
            <a:r>
              <a:rPr lang="nb-NO" sz="1100" dirty="0" err="1">
                <a:solidFill>
                  <a:srgbClr val="333333"/>
                </a:solidFill>
                <a:latin typeface="Calibri" panose="020F0502020204030204" pitchFamily="34" charset="0"/>
                <a:cs typeface="Calibri" panose="020F0502020204030204" pitchFamily="34" charset="0"/>
              </a:rPr>
              <a:t>dei</a:t>
            </a:r>
            <a:r>
              <a:rPr lang="nb-NO" sz="1100" dirty="0">
                <a:solidFill>
                  <a:srgbClr val="333333"/>
                </a:solidFill>
                <a:latin typeface="Calibri" panose="020F0502020204030204" pitchFamily="34" charset="0"/>
                <a:cs typeface="Calibri" panose="020F0502020204030204" pitchFamily="34" charset="0"/>
              </a:rPr>
              <a:t> og å regulere kjenslene. Det er forløperen til sosial kompetanse, sier Drugli.</a:t>
            </a:r>
            <a:r>
              <a:rPr lang="nn-NO" sz="1100" dirty="0">
                <a:latin typeface="Calibri" panose="020F0502020204030204" pitchFamily="34" charset="0"/>
                <a:cs typeface="Calibri" panose="020F0502020204030204" pitchFamily="34" charset="0"/>
              </a:rPr>
              <a:t>Dette bidreg til bornas mogleheit for å utvikle seg som sosiale og kompetente menneske. </a:t>
            </a:r>
            <a:r>
              <a:rPr lang="nb-NO" sz="1100" dirty="0">
                <a:solidFill>
                  <a:srgbClr val="333333"/>
                </a:solidFill>
                <a:latin typeface="Calibri" panose="020F0502020204030204" pitchFamily="34" charset="0"/>
                <a:cs typeface="Calibri" panose="020F0502020204030204" pitchFamily="34" charset="0"/>
              </a:rPr>
              <a:t>For å forstå andre sine kjensler må barnet, ifølge Drugli, ha hjelp til å forstå  sine eigne kjensler.</a:t>
            </a:r>
          </a:p>
          <a:p>
            <a:pPr marL="131445" indent="0">
              <a:lnSpc>
                <a:spcPct val="150000"/>
              </a:lnSpc>
              <a:buNone/>
            </a:pPr>
            <a:endParaRPr lang="nb-NO" sz="1100" dirty="0">
              <a:solidFill>
                <a:srgbClr val="333333"/>
              </a:solidFill>
              <a:latin typeface="Calibri" panose="020F0502020204030204" pitchFamily="34" charset="0"/>
              <a:cs typeface="Calibri" panose="020F0502020204030204" pitchFamily="34" charset="0"/>
            </a:endParaRPr>
          </a:p>
          <a:p>
            <a:pPr marL="131445" indent="0">
              <a:lnSpc>
                <a:spcPct val="150000"/>
              </a:lnSpc>
              <a:buNone/>
            </a:pPr>
            <a:r>
              <a:rPr lang="nn-NO" sz="1100" dirty="0">
                <a:latin typeface="Calibri" panose="020F0502020204030204" pitchFamily="34" charset="0"/>
                <a:cs typeface="Calibri" panose="020F0502020204030204" pitchFamily="34" charset="0"/>
              </a:rPr>
              <a:t>Ein god barndom startar med relasjonskompetente vaksne som ein viktig del av </a:t>
            </a:r>
            <a:r>
              <a:rPr lang="nn-NO" sz="1100" dirty="0">
                <a:solidFill>
                  <a:schemeClr val="tx1"/>
                </a:solidFill>
                <a:latin typeface="Calibri" panose="020F0502020204030204" pitchFamily="34" charset="0"/>
                <a:cs typeface="Calibri" panose="020F0502020204030204" pitchFamily="34" charset="0"/>
              </a:rPr>
              <a:t>bornas tillit, tryggheit og trivsel</a:t>
            </a:r>
            <a:r>
              <a:rPr lang="nn-NO" sz="1100" dirty="0">
                <a:latin typeface="Calibri" panose="020F0502020204030204" pitchFamily="34" charset="0"/>
                <a:cs typeface="Calibri" panose="020F0502020204030204" pitchFamily="34" charset="0"/>
              </a:rPr>
              <a:t>. Personale ser det enkelte barn og samstundes tek ansvar for relasjonens kvalitet i kvardagen. Alle born skal oppleve å bli likt og at me gleder oss til være saman med borna. Dei vaksne skal være aktiv med å setje ord på ulike </a:t>
            </a:r>
            <a:r>
              <a:rPr lang="nn-NO" sz="1100" dirty="0" err="1">
                <a:latin typeface="Calibri" panose="020F0502020204030204" pitchFamily="34" charset="0"/>
                <a:cs typeface="Calibri" panose="020F0502020204030204" pitchFamily="34" charset="0"/>
              </a:rPr>
              <a:t>følselsar</a:t>
            </a:r>
            <a:r>
              <a:rPr lang="nn-NO" sz="1100" dirty="0">
                <a:latin typeface="Calibri" panose="020F0502020204030204" pitchFamily="34" charset="0"/>
                <a:cs typeface="Calibri" panose="020F0502020204030204" pitchFamily="34" charset="0"/>
              </a:rPr>
              <a:t> og hjelpe og regulere dei. Born gjer så godt dei kan og det er vår jobb i samarbeid med føresette å hjelpe borna på veg til ein god og sunn </a:t>
            </a:r>
            <a:r>
              <a:rPr lang="nn-NO" sz="1100" dirty="0">
                <a:solidFill>
                  <a:schemeClr val="tx1"/>
                </a:solidFill>
                <a:latin typeface="Calibri" panose="020F0502020204030204" pitchFamily="34" charset="0"/>
                <a:cs typeface="Calibri" panose="020F0502020204030204" pitchFamily="34" charset="0"/>
              </a:rPr>
              <a:t>utvikling. </a:t>
            </a:r>
            <a:endParaRPr lang="nb-NO" sz="1100" dirty="0">
              <a:solidFill>
                <a:schemeClr val="tx1"/>
              </a:solidFill>
              <a:latin typeface="Calibri" panose="020F0502020204030204" pitchFamily="34" charset="0"/>
              <a:cs typeface="Calibri" panose="020F0502020204030204" pitchFamily="34" charset="0"/>
            </a:endParaRPr>
          </a:p>
        </p:txBody>
      </p:sp>
      <p:sp>
        <p:nvSpPr>
          <p:cNvPr id="2" name="Plassholder for lysbildenummer 1">
            <a:extLst>
              <a:ext uri="{FF2B5EF4-FFF2-40B4-BE49-F238E27FC236}">
                <a16:creationId xmlns:a16="http://schemas.microsoft.com/office/drawing/2014/main" id="{D38FAFD2-C366-4DA3-BFB8-2D5F3594BD8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7</a:t>
            </a:fld>
            <a:endParaRPr lang="no-NO"/>
          </a:p>
        </p:txBody>
      </p:sp>
    </p:spTree>
    <p:extLst>
      <p:ext uri="{BB962C8B-B14F-4D97-AF65-F5344CB8AC3E}">
        <p14:creationId xmlns:p14="http://schemas.microsoft.com/office/powerpoint/2010/main" val="2519784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EA761C07-843C-4EEC-B210-43E7C080F333}"/>
              </a:ext>
            </a:extLst>
          </p:cNvPr>
          <p:cNvSpPr>
            <a:spLocks noGrp="1"/>
          </p:cNvSpPr>
          <p:nvPr>
            <p:ph type="title"/>
          </p:nvPr>
        </p:nvSpPr>
        <p:spPr/>
        <p:txBody>
          <a:bodyPr/>
          <a:lstStyle/>
          <a:p>
            <a:pPr algn="ctr"/>
            <a:r>
              <a:rPr lang="nn-NO" sz="1800" b="1" dirty="0">
                <a:solidFill>
                  <a:schemeClr val="accent1">
                    <a:lumMod val="75000"/>
                  </a:schemeClr>
                </a:solidFill>
                <a:latin typeface="Calibri" panose="020F0502020204030204" pitchFamily="34" charset="0"/>
                <a:cs typeface="Calibri" panose="020F0502020204030204" pitchFamily="34" charset="0"/>
              </a:rPr>
              <a:t>Relasjonskompetansen</a:t>
            </a:r>
            <a:r>
              <a:rPr lang="nb-NO" b="1" dirty="0">
                <a:solidFill>
                  <a:schemeClr val="accent1">
                    <a:lumMod val="75000"/>
                  </a:schemeClr>
                </a:solidFill>
                <a:latin typeface="Calibri" panose="020F0502020204030204" pitchFamily="34" charset="0"/>
                <a:cs typeface="Calibri" panose="020F0502020204030204" pitchFamily="34" charset="0"/>
              </a:rPr>
              <a:t> </a:t>
            </a:r>
            <a:br>
              <a:rPr lang="nb-NO" b="1" dirty="0"/>
            </a:br>
            <a:endParaRPr lang="nb-NO" dirty="0"/>
          </a:p>
        </p:txBody>
      </p:sp>
      <p:sp>
        <p:nvSpPr>
          <p:cNvPr id="8" name="Plassholder for tekst 7">
            <a:extLst>
              <a:ext uri="{FF2B5EF4-FFF2-40B4-BE49-F238E27FC236}">
                <a16:creationId xmlns:a16="http://schemas.microsoft.com/office/drawing/2014/main" id="{07371E24-B2C1-46A2-AB80-AF8D1E029827}"/>
              </a:ext>
            </a:extLst>
          </p:cNvPr>
          <p:cNvSpPr>
            <a:spLocks noGrp="1"/>
          </p:cNvSpPr>
          <p:nvPr>
            <p:ph type="body" idx="1"/>
          </p:nvPr>
        </p:nvSpPr>
        <p:spPr>
          <a:xfrm>
            <a:off x="457200" y="1600199"/>
            <a:ext cx="8229600" cy="5092831"/>
          </a:xfrm>
        </p:spPr>
        <p:txBody>
          <a:bodyPr/>
          <a:lstStyle/>
          <a:p>
            <a:pPr marL="131445" indent="0">
              <a:lnSpc>
                <a:spcPct val="150000"/>
              </a:lnSpc>
              <a:buNone/>
            </a:pPr>
            <a:r>
              <a:rPr lang="nn-NO" sz="1100" dirty="0">
                <a:latin typeface="Calibri" panose="020F0502020204030204" pitchFamily="34" charset="0"/>
                <a:cs typeface="Calibri" panose="020F0502020204030204" pitchFamily="34" charset="0"/>
              </a:rPr>
              <a:t>Det er stor einigheit om at relasjonskompetansen er viktig i profesjonelt arbeid med born. Men kordan ser relasjonskompetansen ut i praksis? kva gjer man når man er relasjonskompetent? </a:t>
            </a:r>
          </a:p>
          <a:p>
            <a:pPr marL="131445" indent="0">
              <a:lnSpc>
                <a:spcPct val="150000"/>
              </a:lnSpc>
              <a:buNone/>
            </a:pPr>
            <a:endParaRPr lang="nn-NO" sz="1100" dirty="0">
              <a:latin typeface="Calibri" panose="020F0502020204030204" pitchFamily="34" charset="0"/>
              <a:cs typeface="Calibri" panose="020F0502020204030204" pitchFamily="34" charset="0"/>
            </a:endParaRPr>
          </a:p>
          <a:p>
            <a:pPr marL="131445" indent="0">
              <a:lnSpc>
                <a:spcPct val="150000"/>
              </a:lnSpc>
              <a:buNone/>
            </a:pPr>
            <a:r>
              <a:rPr lang="nn-NO" sz="1100" dirty="0">
                <a:latin typeface="Calibri" panose="020F0502020204030204" pitchFamily="34" charset="0"/>
                <a:cs typeface="Calibri" panose="020F0502020204030204" pitchFamily="34" charset="0"/>
              </a:rPr>
              <a:t>Å ha personale som tar ansvar og er bevisst sin eigen relasjonskvalitet er grunnleggande for å jobbe i barnehage (Druglie,2010).</a:t>
            </a:r>
          </a:p>
          <a:p>
            <a:pPr marL="131445" indent="0">
              <a:lnSpc>
                <a:spcPct val="150000"/>
              </a:lnSpc>
              <a:buNone/>
            </a:pPr>
            <a:r>
              <a:rPr lang="nn-NO" sz="1100" dirty="0">
                <a:latin typeface="Calibri" panose="020F0502020204030204" pitchFamily="34" charset="0"/>
                <a:cs typeface="Calibri" panose="020F0502020204030204" pitchFamily="34" charset="0"/>
              </a:rPr>
              <a:t>I Solhaugen barnehage er vaksen - born relasjon viktig for å fremje trivsel, tryggheit, god utvikling og samarbeid med bornas heim. Bakke og Flaten studie (2018) visar til at barnehagen må utvikla ein kultur som fremjar refleksjon, og bli bevist på kva som kjenneteiknar positive og negative relasjonar og kva betydning dei har i arbeidet med borna.</a:t>
            </a:r>
          </a:p>
          <a:p>
            <a:pPr marL="131445" indent="0">
              <a:lnSpc>
                <a:spcPct val="150000"/>
              </a:lnSpc>
              <a:buNone/>
            </a:pPr>
            <a:r>
              <a:rPr lang="nn-NO" sz="1100" dirty="0">
                <a:solidFill>
                  <a:schemeClr val="tx1"/>
                </a:solidFill>
                <a:latin typeface="Calibri" panose="020F0502020204030204" pitchFamily="34" charset="0"/>
                <a:cs typeface="Calibri" panose="020F0502020204030204" pitchFamily="34" charset="0"/>
              </a:rPr>
              <a:t>I Solhaugen barnehage skal personale bli bevist sin relasjonskompetanse og relasjonskvalitet</a:t>
            </a:r>
            <a:r>
              <a:rPr lang="nn-NO" sz="1100" dirty="0">
                <a:solidFill>
                  <a:srgbClr val="0070C0"/>
                </a:solidFill>
                <a:latin typeface="Calibri" panose="020F0502020204030204" pitchFamily="34" charset="0"/>
                <a:cs typeface="Calibri" panose="020F0502020204030204" pitchFamily="34" charset="0"/>
              </a:rPr>
              <a:t>. </a:t>
            </a:r>
            <a:r>
              <a:rPr lang="nn-NO" sz="1100" dirty="0">
                <a:latin typeface="Calibri" panose="020F0502020204030204" pitchFamily="34" charset="0"/>
                <a:cs typeface="Calibri" panose="020F0502020204030204" pitchFamily="34" charset="0"/>
              </a:rPr>
              <a:t>Kva er det borna trenger? Kva betyr det borna forteljar med kropp og stemme? Me vil bruke omgrepet til dansk psykolog Anne Linder </a:t>
            </a:r>
            <a:r>
              <a:rPr lang="nn-NO" sz="1100" u="sng" dirty="0">
                <a:solidFill>
                  <a:schemeClr val="tx1"/>
                </a:solidFill>
                <a:latin typeface="Calibri" panose="020F0502020204030204" pitchFamily="34" charset="0"/>
                <a:cs typeface="Calibri" panose="020F0502020204030204" pitchFamily="34" charset="0"/>
              </a:rPr>
              <a:t>Stjernestunder/ kvardagaugneblink</a:t>
            </a:r>
            <a:r>
              <a:rPr lang="nn-NO" sz="1100" dirty="0">
                <a:solidFill>
                  <a:schemeClr val="tx1"/>
                </a:solidFill>
                <a:latin typeface="Calibri" panose="020F0502020204030204" pitchFamily="34" charset="0"/>
                <a:cs typeface="Calibri" panose="020F0502020204030204" pitchFamily="34" charset="0"/>
              </a:rPr>
              <a:t> </a:t>
            </a:r>
            <a:r>
              <a:rPr lang="nn-NO" sz="1100" dirty="0">
                <a:latin typeface="Calibri" panose="020F0502020204030204" pitchFamily="34" charset="0"/>
                <a:cs typeface="Calibri" panose="020F0502020204030204" pitchFamily="34" charset="0"/>
              </a:rPr>
              <a:t>der personalet beskriver augneblink og positive hendingar i samspelet mellom voksen- barn, som bidrar til forskjell, ny forståing, innsikt og erkjenninga i personalet sin relasjonskompetans. </a:t>
            </a:r>
          </a:p>
          <a:p>
            <a:pPr marL="131445" indent="0">
              <a:lnSpc>
                <a:spcPct val="150000"/>
              </a:lnSpc>
              <a:buNone/>
            </a:pPr>
            <a:endParaRPr lang="nn-NO" sz="1100" dirty="0">
              <a:latin typeface="Calibri" panose="020F0502020204030204" pitchFamily="34" charset="0"/>
              <a:cs typeface="Calibri" panose="020F0502020204030204" pitchFamily="34" charset="0"/>
            </a:endParaRPr>
          </a:p>
          <a:p>
            <a:pPr marL="131445" indent="0">
              <a:lnSpc>
                <a:spcPct val="150000"/>
              </a:lnSpc>
              <a:buNone/>
            </a:pPr>
            <a:r>
              <a:rPr lang="nn-NO" sz="1100" dirty="0">
                <a:latin typeface="Calibri" panose="020F0502020204030204" pitchFamily="34" charset="0"/>
                <a:cs typeface="Calibri" panose="020F0502020204030204" pitchFamily="34" charset="0"/>
              </a:rPr>
              <a:t>I refleksjon saman med kollega eller foresette ( PPT, andre)  bidreg til ei større forståing av kva barnet treng av oss vaksne og at vi samarbeid kan utvikle og støtte bornet i deira utvikling .</a:t>
            </a:r>
          </a:p>
        </p:txBody>
      </p:sp>
      <p:sp>
        <p:nvSpPr>
          <p:cNvPr id="2" name="Plassholder for lysbildenummer 1">
            <a:extLst>
              <a:ext uri="{FF2B5EF4-FFF2-40B4-BE49-F238E27FC236}">
                <a16:creationId xmlns:a16="http://schemas.microsoft.com/office/drawing/2014/main" id="{10645E64-0209-4C11-B86F-7F85655A0F1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8</a:t>
            </a:fld>
            <a:endParaRPr lang="no-NO"/>
          </a:p>
        </p:txBody>
      </p:sp>
    </p:spTree>
    <p:extLst>
      <p:ext uri="{BB962C8B-B14F-4D97-AF65-F5344CB8AC3E}">
        <p14:creationId xmlns:p14="http://schemas.microsoft.com/office/powerpoint/2010/main" val="2363709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7362EE9-FA87-4254-8381-F86DC344BD2A}"/>
              </a:ext>
            </a:extLst>
          </p:cNvPr>
          <p:cNvSpPr>
            <a:spLocks noGrp="1"/>
          </p:cNvSpPr>
          <p:nvPr>
            <p:ph type="title"/>
          </p:nvPr>
        </p:nvSpPr>
        <p:spPr>
          <a:xfrm>
            <a:off x="457200" y="468312"/>
            <a:ext cx="8229600" cy="1085850"/>
          </a:xfrm>
        </p:spPr>
        <p:txBody>
          <a:bodyPr/>
          <a:lstStyle/>
          <a:p>
            <a:br>
              <a:rPr lang="nb-NO" sz="2000" dirty="0"/>
            </a:br>
            <a:br>
              <a:rPr lang="nb-NO" sz="2000" dirty="0"/>
            </a:br>
            <a:r>
              <a:rPr lang="nn-NO" sz="1800" dirty="0">
                <a:solidFill>
                  <a:schemeClr val="accent1">
                    <a:lumMod val="75000"/>
                  </a:schemeClr>
                </a:solidFill>
                <a:latin typeface="Calibri" panose="020F0502020204030204" pitchFamily="34" charset="0"/>
                <a:cs typeface="Calibri" panose="020F0502020204030204" pitchFamily="34" charset="0"/>
              </a:rPr>
              <a:t>Metoden vil være observasjonar og praksisfortellingar.</a:t>
            </a:r>
            <a:br>
              <a:rPr lang="nn-NO" sz="1800" dirty="0">
                <a:solidFill>
                  <a:schemeClr val="accent1">
                    <a:lumMod val="75000"/>
                  </a:schemeClr>
                </a:solidFill>
                <a:latin typeface="Calibri" panose="020F0502020204030204" pitchFamily="34" charset="0"/>
                <a:cs typeface="Calibri" panose="020F0502020204030204" pitchFamily="34" charset="0"/>
              </a:rPr>
            </a:br>
            <a:r>
              <a:rPr lang="nn-NO" sz="1800" dirty="0">
                <a:solidFill>
                  <a:schemeClr val="accent1">
                    <a:lumMod val="75000"/>
                  </a:schemeClr>
                </a:solidFill>
                <a:latin typeface="Calibri" panose="020F0502020204030204" pitchFamily="34" charset="0"/>
                <a:cs typeface="Calibri" panose="020F0502020204030204" pitchFamily="34" charset="0"/>
              </a:rPr>
              <a:t>Beskriv ei stjernestund der du :</a:t>
            </a:r>
            <a:br>
              <a:rPr lang="nb-NO" dirty="0">
                <a:solidFill>
                  <a:schemeClr val="accent1">
                    <a:lumMod val="75000"/>
                  </a:schemeClr>
                </a:solidFill>
              </a:rPr>
            </a:br>
            <a:endParaRPr lang="nb-NO" dirty="0">
              <a:solidFill>
                <a:schemeClr val="accent1">
                  <a:lumMod val="75000"/>
                </a:schemeClr>
              </a:solidFill>
            </a:endParaRPr>
          </a:p>
        </p:txBody>
      </p:sp>
      <p:sp>
        <p:nvSpPr>
          <p:cNvPr id="5" name="Plassholder for tekst 4">
            <a:extLst>
              <a:ext uri="{FF2B5EF4-FFF2-40B4-BE49-F238E27FC236}">
                <a16:creationId xmlns:a16="http://schemas.microsoft.com/office/drawing/2014/main" id="{C0DCA665-40B0-4455-A793-554CED4E62DA}"/>
              </a:ext>
            </a:extLst>
          </p:cNvPr>
          <p:cNvSpPr>
            <a:spLocks noGrp="1"/>
          </p:cNvSpPr>
          <p:nvPr>
            <p:ph type="body" idx="1"/>
          </p:nvPr>
        </p:nvSpPr>
        <p:spPr>
          <a:xfrm>
            <a:off x="103695" y="1676400"/>
            <a:ext cx="4285425" cy="639762"/>
          </a:xfrm>
        </p:spPr>
        <p:txBody>
          <a:bodyPr/>
          <a:lstStyle/>
          <a:p>
            <a:pPr algn="l"/>
            <a:r>
              <a:rPr lang="nb-NO" sz="1400" b="1" dirty="0">
                <a:latin typeface="Calibri" panose="020F0502020204030204" pitchFamily="34" charset="0"/>
                <a:cs typeface="Calibri" panose="020F0502020204030204" pitchFamily="34" charset="0"/>
              </a:rPr>
              <a:t> </a:t>
            </a:r>
            <a:r>
              <a:rPr lang="nn-NO" sz="1400" b="1" dirty="0">
                <a:latin typeface="Calibri" panose="020F0502020204030204" pitchFamily="34" charset="0"/>
                <a:cs typeface="Calibri" panose="020F0502020204030204" pitchFamily="34" charset="0"/>
              </a:rPr>
              <a:t>Det emosjonelle samspelet med barnet</a:t>
            </a:r>
          </a:p>
          <a:p>
            <a:endParaRPr lang="nb-NO" dirty="0"/>
          </a:p>
        </p:txBody>
      </p:sp>
      <p:sp>
        <p:nvSpPr>
          <p:cNvPr id="6" name="Plassholder for tekst 5">
            <a:extLst>
              <a:ext uri="{FF2B5EF4-FFF2-40B4-BE49-F238E27FC236}">
                <a16:creationId xmlns:a16="http://schemas.microsoft.com/office/drawing/2014/main" id="{69BDAD23-97E8-444C-82BA-10EC60C8FA29}"/>
              </a:ext>
            </a:extLst>
          </p:cNvPr>
          <p:cNvSpPr>
            <a:spLocks noGrp="1"/>
          </p:cNvSpPr>
          <p:nvPr>
            <p:ph type="body" idx="2"/>
          </p:nvPr>
        </p:nvSpPr>
        <p:spPr>
          <a:xfrm>
            <a:off x="457200" y="2438400"/>
            <a:ext cx="3931920" cy="1499172"/>
          </a:xfrm>
        </p:spPr>
        <p:txBody>
          <a:bodyPr/>
          <a:lstStyle/>
          <a:p>
            <a:pPr lvl="0">
              <a:buFont typeface="Arial" panose="020B0604020202020204" pitchFamily="34" charset="0"/>
              <a:buChar char="•"/>
            </a:pPr>
            <a:r>
              <a:rPr lang="nn-NO" sz="1100" dirty="0">
                <a:latin typeface="Calibri" panose="020F0502020204030204" pitchFamily="34" charset="0"/>
                <a:cs typeface="Calibri" panose="020F0502020204030204" pitchFamily="34" charset="0"/>
              </a:rPr>
              <a:t>Visar at du er i glad/likar borna</a:t>
            </a:r>
          </a:p>
          <a:p>
            <a:pPr lvl="0">
              <a:buFont typeface="Arial" panose="020B0604020202020204" pitchFamily="34" charset="0"/>
              <a:buChar char="•"/>
            </a:pPr>
            <a:r>
              <a:rPr lang="nn-NO" sz="1100" dirty="0">
                <a:latin typeface="Calibri" panose="020F0502020204030204" pitchFamily="34" charset="0"/>
                <a:cs typeface="Calibri" panose="020F0502020204030204" pitchFamily="34" charset="0"/>
              </a:rPr>
              <a:t>Du fyljer bornas initiativ, og tilpassar deg</a:t>
            </a:r>
          </a:p>
          <a:p>
            <a:pPr lvl="0">
              <a:buFont typeface="Arial" panose="020B0604020202020204" pitchFamily="34" charset="0"/>
              <a:buChar char="•"/>
            </a:pPr>
            <a:r>
              <a:rPr lang="nn-NO" sz="1100" dirty="0">
                <a:latin typeface="Calibri" panose="020F0502020204030204" pitchFamily="34" charset="0"/>
                <a:cs typeface="Calibri" panose="020F0502020204030204" pitchFamily="34" charset="0"/>
              </a:rPr>
              <a:t>Du inviterer borna til samspel, lyttar og svarar, du gir borna anerkjenning for det borna meistrar. </a:t>
            </a:r>
          </a:p>
          <a:p>
            <a:pPr marL="556260" indent="-457200">
              <a:buFont typeface="+mj-lt"/>
              <a:buAutoNum type="arabicPeriod"/>
            </a:pPr>
            <a:endParaRPr lang="nb-NO" dirty="0"/>
          </a:p>
        </p:txBody>
      </p:sp>
      <p:sp>
        <p:nvSpPr>
          <p:cNvPr id="7" name="Plassholder for tekst 6">
            <a:extLst>
              <a:ext uri="{FF2B5EF4-FFF2-40B4-BE49-F238E27FC236}">
                <a16:creationId xmlns:a16="http://schemas.microsoft.com/office/drawing/2014/main" id="{3B8DC450-596F-41FB-B722-88BB89C8B095}"/>
              </a:ext>
            </a:extLst>
          </p:cNvPr>
          <p:cNvSpPr>
            <a:spLocks noGrp="1"/>
          </p:cNvSpPr>
          <p:nvPr>
            <p:ph type="body" idx="3"/>
          </p:nvPr>
        </p:nvSpPr>
        <p:spPr>
          <a:xfrm>
            <a:off x="4572000" y="1554162"/>
            <a:ext cx="4571999" cy="762000"/>
          </a:xfrm>
        </p:spPr>
        <p:txBody>
          <a:bodyPr/>
          <a:lstStyle/>
          <a:p>
            <a:pPr algn="l"/>
            <a:endParaRPr lang="nb-NO" dirty="0"/>
          </a:p>
          <a:p>
            <a:pPr algn="l"/>
            <a:r>
              <a:rPr lang="nn-NO" sz="1400" b="1" dirty="0">
                <a:latin typeface="Calibri" panose="020F0502020204030204" pitchFamily="34" charset="0"/>
                <a:cs typeface="Calibri" panose="020F0502020204030204" pitchFamily="34" charset="0"/>
              </a:rPr>
              <a:t>Det meningsskapande/undrande og lærande samspelet</a:t>
            </a:r>
          </a:p>
          <a:p>
            <a:pPr algn="l"/>
            <a:endParaRPr lang="nb-NO" dirty="0"/>
          </a:p>
        </p:txBody>
      </p:sp>
      <p:sp>
        <p:nvSpPr>
          <p:cNvPr id="8" name="Plassholder for tekst 7">
            <a:extLst>
              <a:ext uri="{FF2B5EF4-FFF2-40B4-BE49-F238E27FC236}">
                <a16:creationId xmlns:a16="http://schemas.microsoft.com/office/drawing/2014/main" id="{4214A072-56C3-4EFF-BEEB-1BF836EBE81A}"/>
              </a:ext>
            </a:extLst>
          </p:cNvPr>
          <p:cNvSpPr>
            <a:spLocks noGrp="1"/>
          </p:cNvSpPr>
          <p:nvPr>
            <p:ph type="body" idx="4"/>
          </p:nvPr>
        </p:nvSpPr>
        <p:spPr>
          <a:xfrm>
            <a:off x="4754880" y="2438400"/>
            <a:ext cx="3931920" cy="2435258"/>
          </a:xfrm>
        </p:spPr>
        <p:txBody>
          <a:bodyPr/>
          <a:lstStyle/>
          <a:p>
            <a:pPr lvl="0">
              <a:buFont typeface="Arial" panose="020B0604020202020204" pitchFamily="34" charset="0"/>
              <a:buChar char="•"/>
            </a:pPr>
            <a:r>
              <a:rPr lang="nn-NO" sz="1100" dirty="0">
                <a:latin typeface="Calibri" panose="020F0502020204030204" pitchFamily="34" charset="0"/>
                <a:cs typeface="Calibri" panose="020F0502020204030204" pitchFamily="34" charset="0"/>
              </a:rPr>
              <a:t>Du får borna sin merksemd</a:t>
            </a:r>
          </a:p>
          <a:p>
            <a:pPr lvl="0">
              <a:buFont typeface="Arial" panose="020B0604020202020204" pitchFamily="34" charset="0"/>
              <a:buChar char="•"/>
            </a:pPr>
            <a:r>
              <a:rPr lang="nn-NO" sz="1100" dirty="0">
                <a:latin typeface="Calibri" panose="020F0502020204030204" pitchFamily="34" charset="0"/>
                <a:cs typeface="Calibri" panose="020F0502020204030204" pitchFamily="34" charset="0"/>
              </a:rPr>
              <a:t>Du held på bornas merksemd ved å vise følelsar og engasjement</a:t>
            </a:r>
          </a:p>
          <a:p>
            <a:pPr lvl="0">
              <a:buFont typeface="Arial" panose="020B0604020202020204" pitchFamily="34" charset="0"/>
              <a:buChar char="•"/>
            </a:pPr>
            <a:r>
              <a:rPr lang="nn-NO" sz="1100" dirty="0">
                <a:latin typeface="Calibri" panose="020F0502020204030204" pitchFamily="34" charset="0"/>
                <a:cs typeface="Calibri" panose="020F0502020204030204" pitchFamily="34" charset="0"/>
              </a:rPr>
              <a:t>Du utvidar bornas oppleving ved å forklare</a:t>
            </a:r>
          </a:p>
        </p:txBody>
      </p:sp>
      <p:sp>
        <p:nvSpPr>
          <p:cNvPr id="9" name="Stjerne: 5 tagger 8">
            <a:extLst>
              <a:ext uri="{FF2B5EF4-FFF2-40B4-BE49-F238E27FC236}">
                <a16:creationId xmlns:a16="http://schemas.microsoft.com/office/drawing/2014/main" id="{970DC451-9EB5-4765-B313-17E2488DD53F}"/>
              </a:ext>
            </a:extLst>
          </p:cNvPr>
          <p:cNvSpPr/>
          <p:nvPr/>
        </p:nvSpPr>
        <p:spPr>
          <a:xfrm>
            <a:off x="7277493" y="468312"/>
            <a:ext cx="914400" cy="9144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highlight>
                <a:srgbClr val="FFFF00"/>
              </a:highlight>
            </a:endParaRPr>
          </a:p>
        </p:txBody>
      </p:sp>
      <p:sp>
        <p:nvSpPr>
          <p:cNvPr id="10" name="Rektangel 9">
            <a:extLst>
              <a:ext uri="{FF2B5EF4-FFF2-40B4-BE49-F238E27FC236}">
                <a16:creationId xmlns:a16="http://schemas.microsoft.com/office/drawing/2014/main" id="{E7726EF2-5F54-4DB8-96E3-DB929C6B1DC5}"/>
              </a:ext>
            </a:extLst>
          </p:cNvPr>
          <p:cNvSpPr/>
          <p:nvPr/>
        </p:nvSpPr>
        <p:spPr>
          <a:xfrm>
            <a:off x="659876" y="4995896"/>
            <a:ext cx="8107051" cy="14991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t>Der regulerende og veiledende samspillet</a:t>
            </a:r>
          </a:p>
          <a:p>
            <a:pPr lvl="0"/>
            <a:r>
              <a:rPr lang="nb-NO" dirty="0"/>
              <a:t>Du skaper tydelige ramme ved å være forutsigbar og konkret.</a:t>
            </a:r>
          </a:p>
          <a:p>
            <a:pPr lvl="0"/>
            <a:r>
              <a:rPr lang="nb-NO" dirty="0"/>
              <a:t>Du forteller hva ba</a:t>
            </a:r>
          </a:p>
        </p:txBody>
      </p:sp>
      <p:sp>
        <p:nvSpPr>
          <p:cNvPr id="13" name="Rektangel 12">
            <a:extLst>
              <a:ext uri="{FF2B5EF4-FFF2-40B4-BE49-F238E27FC236}">
                <a16:creationId xmlns:a16="http://schemas.microsoft.com/office/drawing/2014/main" id="{38173744-C5D5-47F6-9747-8ABE95961FAD}"/>
              </a:ext>
            </a:extLst>
          </p:cNvPr>
          <p:cNvSpPr/>
          <p:nvPr/>
        </p:nvSpPr>
        <p:spPr>
          <a:xfrm>
            <a:off x="579749" y="4995896"/>
            <a:ext cx="8187178" cy="1499172"/>
          </a:xfrm>
          <a:prstGeom prst="rect">
            <a:avLst/>
          </a:prstGeom>
          <a:solidFill>
            <a:srgbClr val="FFFFCC"/>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n-NO" b="1" dirty="0">
                <a:solidFill>
                  <a:schemeClr val="tx1"/>
                </a:solidFill>
                <a:latin typeface="Calibri" panose="020F0502020204030204" pitchFamily="34" charset="0"/>
                <a:cs typeface="Calibri" panose="020F0502020204030204" pitchFamily="34" charset="0"/>
              </a:rPr>
              <a:t>Det regulerande og veiledane samspelet</a:t>
            </a:r>
          </a:p>
          <a:p>
            <a:pPr marL="342900" lvl="0" indent="-342900">
              <a:buAutoNum type="arabicPeriod"/>
            </a:pPr>
            <a:r>
              <a:rPr lang="nn-NO" sz="1100" dirty="0">
                <a:solidFill>
                  <a:schemeClr val="tx1"/>
                </a:solidFill>
                <a:latin typeface="Calibri" panose="020F0502020204030204" pitchFamily="34" charset="0"/>
                <a:cs typeface="Calibri" panose="020F0502020204030204" pitchFamily="34" charset="0"/>
              </a:rPr>
              <a:t>Der du skaper tydelege rammer ved å være føreseieleg </a:t>
            </a:r>
          </a:p>
          <a:p>
            <a:pPr marL="342900" lvl="0" indent="-342900">
              <a:buAutoNum type="arabicPeriod"/>
            </a:pPr>
            <a:r>
              <a:rPr lang="nn-NO" sz="1100" dirty="0">
                <a:solidFill>
                  <a:schemeClr val="tx1"/>
                </a:solidFill>
                <a:latin typeface="Calibri" panose="020F0502020204030204" pitchFamily="34" charset="0"/>
                <a:cs typeface="Calibri" panose="020F0502020204030204" pitchFamily="34" charset="0"/>
              </a:rPr>
              <a:t>Der du forteljar kva borna skal gjere steg for steg </a:t>
            </a:r>
          </a:p>
          <a:p>
            <a:pPr lvl="0"/>
            <a:r>
              <a:rPr lang="nn-NO" sz="1100" dirty="0">
                <a:solidFill>
                  <a:schemeClr val="tx1"/>
                </a:solidFill>
                <a:latin typeface="Calibri" panose="020F0502020204030204" pitchFamily="34" charset="0"/>
                <a:cs typeface="Calibri" panose="020F0502020204030204" pitchFamily="34" charset="0"/>
              </a:rPr>
              <a:t> </a:t>
            </a:r>
          </a:p>
          <a:p>
            <a:pPr lvl="0"/>
            <a:endParaRPr lang="nn-NO" sz="1200" dirty="0">
              <a:solidFill>
                <a:schemeClr val="tx1"/>
              </a:solidFill>
            </a:endParaRPr>
          </a:p>
          <a:p>
            <a:pPr lvl="0"/>
            <a:r>
              <a:rPr lang="nn-NO" sz="1100" b="1" i="1" dirty="0">
                <a:solidFill>
                  <a:schemeClr val="tx1"/>
                </a:solidFill>
                <a:latin typeface="Calibri" panose="020F0502020204030204" pitchFamily="34" charset="0"/>
                <a:cs typeface="Calibri" panose="020F0502020204030204" pitchFamily="34" charset="0"/>
              </a:rPr>
              <a:t>Dette er tatt ut frå ICDP- International Chlid Devlopment- eit senstivitivteringsprogram for å betre samspel til born.</a:t>
            </a:r>
            <a:endParaRPr lang="nn-NO" sz="1100" b="1" i="1" dirty="0">
              <a:latin typeface="Calibri" panose="020F0502020204030204" pitchFamily="34" charset="0"/>
              <a:cs typeface="Calibri" panose="020F0502020204030204" pitchFamily="34" charset="0"/>
            </a:endParaRPr>
          </a:p>
        </p:txBody>
      </p:sp>
      <p:sp>
        <p:nvSpPr>
          <p:cNvPr id="2" name="Plassholder for lysbildenummer 1">
            <a:extLst>
              <a:ext uri="{FF2B5EF4-FFF2-40B4-BE49-F238E27FC236}">
                <a16:creationId xmlns:a16="http://schemas.microsoft.com/office/drawing/2014/main" id="{89F3937F-2F8B-4D8F-A1CF-FD259766A7A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no-NO" smtClean="0"/>
              <a:t>9</a:t>
            </a:fld>
            <a:endParaRPr lang="no-NO"/>
          </a:p>
        </p:txBody>
      </p:sp>
    </p:spTree>
    <p:extLst>
      <p:ext uri="{BB962C8B-B14F-4D97-AF65-F5344CB8AC3E}">
        <p14:creationId xmlns:p14="http://schemas.microsoft.com/office/powerpoint/2010/main" val="398560015"/>
      </p:ext>
    </p:extLst>
  </p:cSld>
  <p:clrMapOvr>
    <a:masterClrMapping/>
  </p:clrMapOvr>
</p:sld>
</file>

<file path=ppt/theme/theme1.xml><?xml version="1.0" encoding="utf-8"?>
<a:theme xmlns:a="http://schemas.openxmlformats.org/drawingml/2006/main" name="Klarhet">
  <a:themeElements>
    <a:clrScheme name="Moderne">
      <a:dk1>
        <a:srgbClr val="000000"/>
      </a:dk1>
      <a:lt1>
        <a:srgbClr val="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3014</TotalTime>
  <Words>7606</Words>
  <Application>Microsoft Office PowerPoint</Application>
  <PresentationFormat>Skjermfremvisning (4:3)</PresentationFormat>
  <Paragraphs>574</Paragraphs>
  <Slides>43</Slides>
  <Notes>13</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43</vt:i4>
      </vt:variant>
    </vt:vector>
  </HeadingPairs>
  <TitlesOfParts>
    <vt:vector size="51" baseType="lpstr">
      <vt:lpstr>Arial</vt:lpstr>
      <vt:lpstr>ars_maquette_web_one</vt:lpstr>
      <vt:lpstr>Calibri</vt:lpstr>
      <vt:lpstr>Helvetica Neue</vt:lpstr>
      <vt:lpstr>Roboto</vt:lpstr>
      <vt:lpstr>Times New Roman</vt:lpstr>
      <vt:lpstr>Wingdings</vt:lpstr>
      <vt:lpstr>Klarhet</vt:lpstr>
      <vt:lpstr>Solhaugen Barnehage SA startet 27.09.2001</vt:lpstr>
      <vt:lpstr>Forord                    Forord</vt:lpstr>
      <vt:lpstr>                                  Kva er ein årsplan?  </vt:lpstr>
      <vt:lpstr>PowerPoint-presentasjon</vt:lpstr>
      <vt:lpstr>Innhald Forord,s.2 Kva er ein årsplan.s.3 Visjon s,4 Velkomen s,5 Pedagogisk plattform s.6 Barnehagensverigrunnla s,7-13 Danning, leik og læring s,14-16 Barns medverknad s,17 Fagområda s,18-31 Barnehagensdigitale praksis, s,32 Mat og kosthald s.33 Barnehagens bursdag,  s,34 Planlegging,dokumentasjon og vurdering s, 35 Samarbeid barnehage- heim s,36 Utviklings/samarbeid mål s,37 Foreldråd og samarbeidutval s,38 Samarbeid med andre instansar s,39-40 Kontaktinformasjon s,42 Eiger og styremøter s, 42     </vt:lpstr>
      <vt:lpstr>Årets utviklingsmål:  Skape positive relasjoner mellom born Fremje inkludernade leike og læringsmiljø  Gjennom gode holdningar og handlingar skal dei vaksne sikre eit inkluderande leike og læringsmiljø for alle born.  </vt:lpstr>
      <vt:lpstr>Barnehagensverdigrunnlag </vt:lpstr>
      <vt:lpstr>Relasjonskompetansen  </vt:lpstr>
      <vt:lpstr>  Metoden vil være observasjonar og praksisfortellingar. Beskriv ei stjernestund der du : </vt:lpstr>
      <vt:lpstr>PowerPoint-presentasjon</vt:lpstr>
      <vt:lpstr>Ansattes holdninger og handlinger  (Linder,2019,s.117) ei rettleiing for dei tilsette</vt:lpstr>
      <vt:lpstr>PowerPoint-presentasjon</vt:lpstr>
      <vt:lpstr>PowerPoint-presentasjon</vt:lpstr>
      <vt:lpstr>Danning  Borna skal få oppleve: Respekt og anerkjennelse Å erfare korleis ein skal vera med andre menneske Å erfara ulike strategiar for å meistre ulike situasjonar Engasjerte vaksne som møter dei i her- og no situasjoner og set ord på og samtaler om barnet sine undringar og erfaringar  Personalet  skal:  Vere gode rollemodellar Oppmuntra og støtta barna til å tenkje sjølv og ta aktive val Undre seg i lag med barna gjennom aktivt å setje ord på undringar og refleksjoner i lag med barnet Vere open for andre sine meiningar Kunne tone seg inn på barnet og tenkje over kva er det barnets adferd fortel. Kva treng barnet av meg       </vt:lpstr>
      <vt:lpstr>Leik ”Barnehagen skal gi barn muligheter for lek, livs-utfoldelse og meningsfylte opplevelser og aktiviteter”. (Barnehageloven § 2 Barnehagens innhold 2. ledd) </vt:lpstr>
      <vt:lpstr>Læring  ”Barna skal få utfolde skaperglede, undring og utforskertrang. De skal lære å ta vare på seg selv, hverandre og naturen. Barna skal utvikle grunnleggende kunnskaper og ferdigheter. De skal ha rett til medvirkning tilpasset alder og forutsetninger”. (Barnehageloven § 1 formål, 2. ledd) </vt:lpstr>
      <vt:lpstr>  § 3.Barns rett til medvirkning og hensynet til barnets beste  Barn i barnehagen har rett til å gi uttrykk for sitt syn på barnehagens daglige virksomhet og i saker som gjelder dem selv. Barn skal jevnlig få mulighet til aktiv deltakelse i planlegging og vurdering av barnehagens virksomhet. Barnets synspunkter skal tillegges vekt i samsvar med dets alder og modenhet. I alle handlinger og avgjørelser som gjelder barn i barnehagen, skal hva som er best for barnet, være et grunnleggende hensyn. (Lovdata,14.04.21)      </vt:lpstr>
      <vt:lpstr>Barnehagens fagområder: Slik tenkjer vi rundt eit prosjekt </vt:lpstr>
      <vt:lpstr>Kommunikasjon, språk og tekst</vt:lpstr>
      <vt:lpstr>Kommunikasjon, språk og tekst I Solhaugen barnehage skal me stimulera til leseglede og leikeglede.   </vt:lpstr>
      <vt:lpstr>Kropp, rørsle og helse slik ser korona ut</vt:lpstr>
      <vt:lpstr>Kropp, rørsle, mat og helse I Solhaugen barnehage skal me skape fantasiverda i uteleken </vt:lpstr>
      <vt:lpstr>Kunst, kultur og kreativitet</vt:lpstr>
      <vt:lpstr>Kunst, kultur og kreativitet I Solhaugen barnehage skal borna skape eigne estetiske uttrykk </vt:lpstr>
      <vt:lpstr>Natur, miljø og teknologi </vt:lpstr>
      <vt:lpstr>Natur, miljø og teknologi I Solhaugen barnehage skal borna få oppleve naturen for leik og læring </vt:lpstr>
      <vt:lpstr>Mengd, rom og form</vt:lpstr>
      <vt:lpstr>Mengd, rom og form I Solhaugen barnehage skal borna søkje løysningar</vt:lpstr>
      <vt:lpstr>Etikk, religion og filosofi</vt:lpstr>
      <vt:lpstr>Etikk, religion og filosofi I Solhaugen barnehage skal borna få oppleve filosofiske spørsmål </vt:lpstr>
      <vt:lpstr>Nærmiljø og samfunn vi har mykje fint å sjå på rundt oss. Viper, meiser , marihøner fin me på Kirkebakken.</vt:lpstr>
      <vt:lpstr>Nærmiljø og samfunn I Solhaugen barnehage skal borna få bli kjende med nærmiljøet  </vt:lpstr>
      <vt:lpstr>Barnehagens digitale praksis</vt:lpstr>
      <vt:lpstr>Måltid  Mat og måltider i barnehagen – Helsedirektoratet  Matpakkens historie: På 20-tallet fant sjefen i skolehelsetjenesten og professor i hygiene, Carl Schiøtz, at grovbrød, melk, rå grønnsaker og frukt var en fin måte å få barn i Oslo til å spise sunt på. Gjerne kombinert med en skje tran til slutt. Tidligere hadde barna spist varm mat på skolen. Problemet var at mange fattige foreldre ikke hadde råd til dette tilbudet. Schiøtz fant ut at grovbrød med pålegg, frukt og grønnsaker var en sunn erstatning som alle hadde råd til. Matpakkens historie (melk.no) (hentet,12.04.21)</vt:lpstr>
      <vt:lpstr>Barnehagens bursdag 20 år!</vt:lpstr>
      <vt:lpstr>Barnehagen er ei pedagogisk verksemd som skal planleggjast, dokumenterast og vurderast. Den enkelte barnehage står fritt til å velje metodar og omfang utifrå lokale føresetnader og behov. Gjennomføringa av planane må vere så fleksible at det er rom for spontanitet og medverknad frå borna. Styraren og dei pedagogiske leiarne har ansvar for at måla og rammene til barnehagen er klarlagt for personalet, for at der blir utvikla er felles forståing for måla blandt medarbeidarane,  og at foreldra får god og nok informasjon om barnehageverksemda. Det bør leggjast til rette for brei medverknad frå barna, foreldra, barnehagepersonalet og eigaren når ein planlegg, dokumenterer og vurderer den pedagogiske verksemda. </vt:lpstr>
      <vt:lpstr>Foreldre-samarbeid ”Barnehagen skal i samarbeid og i forståelse med hjemmet ivareta barnas behov for omsorg, lek og fremme læring og danning som grunnlag for allsidig utvikling”. (Barnehageloven § 1 formål, del 1)  </vt:lpstr>
      <vt:lpstr>Tema tatt opp i FAU  møte 12.04.21  Vi skal samarbeide om å skape ei god forståing  rundt mat og måltid i barnehagen.  Vi drøftet dette i FAU 12.04.21, og vil arbeide vidare med saken.</vt:lpstr>
      <vt:lpstr>Representantar for  FAU 2021/22  Byggeriet:   Fargeklatten:    Fabelkroken:   Representanter for SU 2021/22</vt:lpstr>
      <vt:lpstr>Samarbeid med andre instansar </vt:lpstr>
      <vt:lpstr>Samarbeid med andre instansar</vt:lpstr>
      <vt:lpstr>Kontaktinformasjon </vt:lpstr>
      <vt:lpstr>Barnehage eigar  Barnehagen er foreldre eigd og har på bakgrunn av dette eit styre som består av: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ÅRSPLAN FOR SOLHAUGEN BARNEHAGE       2019-2020</dc:title>
  <dc:creator>Mona Stamnesfet</dc:creator>
  <cp:lastModifiedBy>Anita Heggøy</cp:lastModifiedBy>
  <cp:revision>324</cp:revision>
  <dcterms:modified xsi:type="dcterms:W3CDTF">2021-09-16T12:58:32Z</dcterms:modified>
</cp:coreProperties>
</file>